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311" r:id="rId3"/>
    <p:sldId id="361" r:id="rId4"/>
    <p:sldId id="362" r:id="rId5"/>
    <p:sldId id="363" r:id="rId6"/>
    <p:sldId id="371" r:id="rId7"/>
    <p:sldId id="365" r:id="rId8"/>
    <p:sldId id="366" r:id="rId9"/>
    <p:sldId id="367" r:id="rId10"/>
    <p:sldId id="403" r:id="rId11"/>
    <p:sldId id="368" r:id="rId12"/>
    <p:sldId id="369" r:id="rId13"/>
    <p:sldId id="370" r:id="rId14"/>
    <p:sldId id="372" r:id="rId15"/>
    <p:sldId id="373" r:id="rId16"/>
    <p:sldId id="374" r:id="rId17"/>
    <p:sldId id="375" r:id="rId18"/>
    <p:sldId id="376" r:id="rId19"/>
    <p:sldId id="404" r:id="rId20"/>
    <p:sldId id="377" r:id="rId21"/>
    <p:sldId id="405" r:id="rId22"/>
    <p:sldId id="379" r:id="rId23"/>
    <p:sldId id="390" r:id="rId24"/>
    <p:sldId id="391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406" r:id="rId35"/>
    <p:sldId id="402" r:id="rId36"/>
    <p:sldId id="378" r:id="rId37"/>
    <p:sldId id="407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310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000"/>
    <a:srgbClr val="00FFFF"/>
    <a:srgbClr val="FF9900"/>
    <a:srgbClr val="CC0099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>
      <p:cViewPr varScale="1">
        <p:scale>
          <a:sx n="83" d="100"/>
          <a:sy n="83" d="100"/>
        </p:scale>
        <p:origin x="139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C0A9-2854-4053-842E-15B6CA68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7241-4E52-4B9B-99A3-9C39D006A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A5E0-D6FD-4698-AAEB-29C1FADFD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4AC2-3860-4AB5-85D2-75C6DF678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9AA4-3B37-4122-ADDC-BF4C02506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3770-AD87-4CD0-A85B-B1EE9724D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3483-618F-42A5-A488-AF2CB9B2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8F6F-AAA6-40A1-B571-571B9C9BD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601-2E11-428C-B47E-82C9EA8E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9607F-B6A9-4CB8-B038-C843AE48A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94F2-7731-4D12-9FEE-B48F0282B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CDA530-5020-4745-A7A0-20FB6FCD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0" r:id="rId4"/>
    <p:sldLayoutId id="2147483896" r:id="rId5"/>
    <p:sldLayoutId id="2147483891" r:id="rId6"/>
    <p:sldLayoutId id="2147483897" r:id="rId7"/>
    <p:sldLayoutId id="2147483898" r:id="rId8"/>
    <p:sldLayoutId id="2147483899" r:id="rId9"/>
    <p:sldLayoutId id="2147483892" r:id="rId10"/>
    <p:sldLayoutId id="21474839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8229600" cy="3276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ДОПУСТИМОСТЬ  ДОКАЗАТЕЛЬСТВ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648200" y="381000"/>
            <a:ext cx="4114800" cy="685800"/>
          </a:xfrm>
        </p:spPr>
        <p:txBody>
          <a:bodyPr/>
          <a:lstStyle/>
          <a:p>
            <a:pPr algn="r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С.А.Пашин</a:t>
            </a:r>
            <a:endParaRPr lang="ru-RU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4994275"/>
            <a:ext cx="79248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4000" b="1" dirty="0" smtClean="0"/>
              <a:t>Admissibility of </a:t>
            </a:r>
            <a:r>
              <a:rPr lang="ru-RU" sz="4000" b="1" dirty="0" smtClean="0"/>
              <a:t>Е</a:t>
            </a:r>
            <a:r>
              <a:rPr lang="en-US" sz="4000" b="1" dirty="0" err="1" smtClean="0"/>
              <a:t>vidence</a:t>
            </a:r>
            <a:r>
              <a:rPr lang="en-US" sz="4000" b="1" dirty="0" smtClean="0"/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</a:t>
            </a:r>
            <a:endParaRPr kumimoji="0" lang="ru-RU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СМЕШЕНИЕ  «СВОЙСТВ»  ДОКАЗАТЕЛЬСТВ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1. Отложение рассмотрения ходатайств о признании доказательств недопустимыми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2. Подмена допустимости достоверностью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400" b="1" i="1" dirty="0" smtClean="0"/>
              <a:t>Определение Верховного Суда РФ </a:t>
            </a:r>
            <a:r>
              <a:rPr lang="ru-RU" sz="2400" b="1" i="1" dirty="0"/>
              <a:t>от 4 февраля 2004 </a:t>
            </a:r>
            <a:r>
              <a:rPr lang="ru-RU" sz="2400" b="1" i="1" dirty="0" smtClean="0"/>
              <a:t>года  № </a:t>
            </a:r>
            <a:r>
              <a:rPr lang="ru-RU" sz="2400" b="1" i="1" dirty="0"/>
              <a:t>19-о04-6сп</a:t>
            </a:r>
            <a:r>
              <a:rPr lang="ru-RU" sz="2400" b="1" dirty="0"/>
              <a:t> </a:t>
            </a:r>
            <a:r>
              <a:rPr lang="ru-RU" sz="2400" dirty="0" smtClean="0"/>
              <a:t>(Ставропольский край, </a:t>
            </a:r>
            <a:r>
              <a:rPr lang="ru-RU" sz="2400" dirty="0" err="1" smtClean="0"/>
              <a:t>Типикин</a:t>
            </a:r>
            <a:r>
              <a:rPr lang="ru-RU" sz="2400" dirty="0"/>
              <a:t>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26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 ДОПУСТИМОСТИ  ДОКАЗАТЕЛЬСТВА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239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Надлежащий </a:t>
            </a:r>
            <a:r>
              <a:rPr lang="ru-RU" b="1" dirty="0" smtClean="0"/>
              <a:t>субъект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Надлежащее </a:t>
            </a:r>
            <a:r>
              <a:rPr lang="ru-RU" b="1" smtClean="0"/>
              <a:t>следственное действие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Надлежащая процедура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Надлежащее оформление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838200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РАЗМЫВАНИЕ  ДОПУСТИМОСТИ  ДОКАЗАТЕЛЬСТВ</a:t>
            </a:r>
            <a:endParaRPr lang="ru-RU" sz="31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763000" cy="57912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sz="3400" b="1" dirty="0" smtClean="0"/>
              <a:t>	Дознание в сокращенной форме (ст. 226.5 УПК РФ)</a:t>
            </a:r>
          </a:p>
          <a:p>
            <a:pPr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</a:t>
            </a:r>
          </a:p>
          <a:p>
            <a:pPr algn="just">
              <a:buNone/>
            </a:pPr>
            <a:r>
              <a:rPr lang="ru-RU" sz="3400" b="1" dirty="0"/>
              <a:t> </a:t>
            </a:r>
            <a:r>
              <a:rPr lang="ru-RU" sz="3400" b="1" dirty="0" smtClean="0"/>
              <a:t>            Видеозапись </a:t>
            </a:r>
            <a:r>
              <a:rPr lang="ru-RU" sz="3400" b="1" dirty="0"/>
              <a:t>вместо допроса потерпевшего </a:t>
            </a:r>
            <a:r>
              <a:rPr lang="ru-RU" sz="3400" dirty="0"/>
              <a:t>(2015 г.)</a:t>
            </a:r>
          </a:p>
          <a:p>
            <a:pPr algn="just">
              <a:buNone/>
            </a:pPr>
            <a:endParaRPr lang="ru-RU" sz="3400" dirty="0" smtClean="0"/>
          </a:p>
          <a:p>
            <a:pPr algn="just">
              <a:buNone/>
            </a:pPr>
            <a:r>
              <a:rPr lang="ru-RU" sz="3400" b="1" dirty="0" smtClean="0"/>
              <a:t>		Материалы сторон</a:t>
            </a:r>
            <a:endParaRPr lang="ru-RU" sz="3400" dirty="0" smtClean="0"/>
          </a:p>
          <a:p>
            <a:pPr algn="just">
              <a:buNone/>
            </a:pPr>
            <a:r>
              <a:rPr lang="ru-RU" sz="3400" dirty="0" smtClean="0"/>
              <a:t>		Часть 2.2.  ст. 159 УПК РФ: Сторонам «не может быть отказано в приобщении к материалам уголовного дела доказательств, в том числе заключений специалистов, если обстоятельства, об установлении которых они ходатайствуют, имеют значение для данного уголовного дела и подтверждаются этими доказательствами».</a:t>
            </a:r>
          </a:p>
          <a:p>
            <a:pPr algn="just">
              <a:buNone/>
            </a:pPr>
            <a:r>
              <a:rPr lang="ru-RU" sz="3400" i="1" dirty="0" smtClean="0"/>
              <a:t>		(введена Федеральным законом от 17 апреля 2017 г. № 73-ФЗ)</a:t>
            </a:r>
            <a:endParaRPr lang="ru-RU" sz="3400" dirty="0" smtClean="0"/>
          </a:p>
          <a:p>
            <a:pPr algn="just">
              <a:buNone/>
            </a:pPr>
            <a:r>
              <a:rPr lang="ru-RU" sz="3400" i="1" dirty="0" smtClean="0"/>
              <a:t> </a:t>
            </a:r>
            <a:endParaRPr lang="ru-RU" sz="3400" dirty="0" smtClean="0"/>
          </a:p>
          <a:p>
            <a:pPr algn="just">
              <a:buNone/>
            </a:pPr>
            <a:r>
              <a:rPr lang="ru-RU" sz="3400" b="1" dirty="0" smtClean="0"/>
              <a:t>		Постановление Президиума ВС РФ от 20 января 2010 г. № 1ПК10</a:t>
            </a:r>
            <a:endParaRPr lang="ru-RU" sz="3400" dirty="0" smtClean="0"/>
          </a:p>
          <a:p>
            <a:pPr algn="just">
              <a:buNone/>
            </a:pPr>
            <a:r>
              <a:rPr lang="ru-RU" sz="3400" dirty="0" smtClean="0"/>
              <a:t>		Защитник не вправе самостоятельно допрашивать лиц, признанных  потерпевшими и свидетелями; их отказ от ранее данных показаний недопустим, поскольку новые показания «поступили в суд вне процедуры, предусмотренной… законом»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ПРЕДЕЛЫ «СВОЙСТВА» ДОПУСТИМОСТИ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		«Состояние доказательств, признанных допустимыми в одном деле, должно оставаться исключительно относительным, а их эффект – строго ограниченным  рамками именно этого дела» 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(Постановление ЕСПЧ от 23 февраля 2016 г. </a:t>
            </a:r>
            <a:r>
              <a:rPr lang="ru-RU" i="1" dirty="0" smtClean="0"/>
              <a:t>по делу Навальный и Офицеров против РФ</a:t>
            </a:r>
            <a:r>
              <a:rPr lang="ru-RU" dirty="0" smtClean="0"/>
              <a:t>, пар. 105)</a:t>
            </a:r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Дело А. и Б.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ДЕЙСТВИЕ  ПРАВИЛ  ДОПУСТИМОСТИ  ВО  ВРЕМЕНИ</a:t>
            </a:r>
            <a:endParaRPr lang="ru-RU" sz="30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344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Определение СКУД ВС РФ от 8 января 2004 г. № 4-о03-188сп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Показания подозреваемого </a:t>
            </a:r>
            <a:r>
              <a:rPr lang="ru-RU" dirty="0" err="1" smtClean="0"/>
              <a:t>Сосюрко</a:t>
            </a:r>
            <a:r>
              <a:rPr lang="ru-RU" dirty="0" smtClean="0"/>
              <a:t>, данные им без защитника в 2001 году, можно огласить в 2003 году в соответствии с «законом, который действовал на момент допроса </a:t>
            </a:r>
            <a:r>
              <a:rPr lang="ru-RU" dirty="0" err="1" smtClean="0"/>
              <a:t>Сосюрко</a:t>
            </a:r>
            <a:r>
              <a:rPr lang="ru-RU" dirty="0" smtClean="0"/>
              <a:t> в качестве подозреваемого»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ПРАВОВАЯ  ПОЗИЦИЯ  ЕВРОПЕЙСКОГО  СУДА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4495800"/>
            <a:ext cx="9144000" cy="23622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		Оценка справедливости разбирательства в целом, «учитывая и способ получения доказательств» 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(от 18 марта 1997 г. Ван </a:t>
            </a:r>
            <a:r>
              <a:rPr lang="ru-RU" i="1" dirty="0" err="1" smtClean="0"/>
              <a:t>Мехелен</a:t>
            </a:r>
            <a:r>
              <a:rPr lang="ru-RU" i="1" dirty="0" smtClean="0"/>
              <a:t> и др. против Нидерландов, пар. 50)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Аналогично:</a:t>
            </a:r>
          </a:p>
          <a:p>
            <a:pPr algn="just">
              <a:buNone/>
            </a:pPr>
            <a:r>
              <a:rPr lang="ru-RU" i="1" dirty="0" smtClean="0"/>
              <a:t>		от 10 марта 2009 г. Быков против РФ;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от 11 января 2007 г. Кузнецов и др. против РФ</a:t>
            </a:r>
            <a:endParaRPr lang="ru-RU" dirty="0" smtClean="0"/>
          </a:p>
        </p:txBody>
      </p:sp>
      <p:pic>
        <p:nvPicPr>
          <p:cNvPr id="56322" name="Picture 2" descr="ÐÐ°ÑÑÐ¸Ð½ÐºÐ¸ Ð¿Ð¾ Ð·Ð°Ð¿ÑÐ¾ÑÑ ÐµÐ²ÑÐ¾Ð¿ÐµÐ¹ÑÐºÐ¸Ð¹ ÑÑÐ´ Ð² ÑÑÑÐ°ÑÐ±ÑÑÐ³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64366"/>
            <a:ext cx="5486400" cy="308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ЕСПЧ  О  НЕДОПУСТИМОСТИ  ДОКАЗАТЕЛЬСТВ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5334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	Классификация доказательств</a:t>
            </a:r>
            <a:r>
              <a:rPr lang="ru-RU" dirty="0" smtClean="0"/>
              <a:t> (по </a:t>
            </a:r>
            <a:r>
              <a:rPr lang="ru-RU" dirty="0" err="1" smtClean="0"/>
              <a:t>Т.В.Трубниковой</a:t>
            </a:r>
            <a:r>
              <a:rPr lang="ru-RU" dirty="0" smtClean="0"/>
              <a:t>):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абсолютно недопустимые </a:t>
            </a:r>
            <a:r>
              <a:rPr lang="ru-RU" dirty="0" smtClean="0"/>
              <a:t>(пытки)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создающие презумпцию несправедливости разбирательства </a:t>
            </a:r>
            <a:r>
              <a:rPr lang="ru-RU" dirty="0" smtClean="0"/>
              <a:t>(полученные под давлением или с нарушением права на защиту)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допустимые при отсутствии сомнений в достоверности </a:t>
            </a:r>
            <a:r>
              <a:rPr lang="ru-RU" dirty="0" smtClean="0"/>
              <a:t>(полученные с нарушением уважения к частной и семейной жизни – ст. 8 Конвенции)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условно допустимые </a:t>
            </a:r>
            <a:r>
              <a:rPr lang="ru-RU" dirty="0" smtClean="0"/>
              <a:t>(если заявитель имел возможность оспорить такие доказательства: допросить свидетелей обвинения, указать на провокацию)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ПОЗИЦИИ  ЕСПЧ  И  РОССИЙСКИХ  СУДОВ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763000" cy="54864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		Постановление ЕСПЧ от 30 июля 2009 г. </a:t>
            </a:r>
            <a:r>
              <a:rPr lang="ru-RU" b="1" i="1" dirty="0" smtClean="0"/>
              <a:t>по делу Гладышев против РФ, пар. 75: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«Особое внимание следует уделять при использовании в уголовном деле доказательств, полученных вследствие меры, признанной нарушающей статью 3 Конвенции, даже если принятие такого доказательства не имело решающего значения при вынесении обвинительного приговора. Использование доказательства, полученного в нарушение одного из ключевых прав, гарантированных Конвенцией, вызывает серьезные вопросы с точки зрения справедливости разбирательства». </a:t>
            </a:r>
          </a:p>
          <a:p>
            <a:pPr algn="just">
              <a:buNone/>
            </a:pPr>
            <a:r>
              <a:rPr lang="ru-RU" dirty="0" smtClean="0"/>
              <a:t>		(аналогично: от 17 октября 2006 г. </a:t>
            </a:r>
            <a:r>
              <a:rPr lang="ru-RU" i="1" dirty="0" smtClean="0"/>
              <a:t>по делу </a:t>
            </a:r>
            <a:r>
              <a:rPr lang="ru-RU" i="1" dirty="0" err="1" smtClean="0"/>
              <a:t>Гечмен</a:t>
            </a:r>
            <a:r>
              <a:rPr lang="ru-RU" i="1" dirty="0" smtClean="0"/>
              <a:t> против Турции (</a:t>
            </a:r>
            <a:r>
              <a:rPr lang="ru-RU" i="1" dirty="0" err="1" smtClean="0"/>
              <a:t>Gocmen</a:t>
            </a:r>
            <a:r>
              <a:rPr lang="ru-RU" i="1" dirty="0" smtClean="0"/>
              <a:t> </a:t>
            </a:r>
            <a:r>
              <a:rPr lang="ru-RU" i="1" dirty="0" err="1" smtClean="0"/>
              <a:t>v</a:t>
            </a:r>
            <a:r>
              <a:rPr lang="ru-RU" i="1" dirty="0" smtClean="0"/>
              <a:t>. </a:t>
            </a:r>
            <a:r>
              <a:rPr lang="ru-RU" i="1" dirty="0" err="1" smtClean="0"/>
              <a:t>Turkey</a:t>
            </a:r>
            <a:r>
              <a:rPr lang="ru-RU" i="1" dirty="0" smtClean="0"/>
              <a:t>)</a:t>
            </a:r>
            <a:r>
              <a:rPr lang="ru-RU" dirty="0" smtClean="0"/>
              <a:t>, пар. 73)</a:t>
            </a:r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Определение КС РФ от 14 января 2016 г. № 14-О по делу В.К.Андреевского: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«…Признание факта неудовлетворительных условий содержания под стражей само по себе не является обстоятельством, исключающим преступность и наказуемость деяния» (аналогично: определения от 24 марта 2015 г. № 620-О и от 29 сентября 2015 г. № 1953-О)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ПЛОДЫ  ОТРАВЛЕННОГО  ДЕРЕВА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828800"/>
            <a:ext cx="4800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Silverthorne Lumber Co v. United States (1920)</a:t>
            </a:r>
            <a:endParaRPr lang="ru-RU" sz="2800" dirty="0" smtClean="0"/>
          </a:p>
          <a:p>
            <a:pPr>
              <a:buNone/>
            </a:pPr>
            <a:r>
              <a:rPr lang="en-US" sz="2800" b="1" dirty="0" smtClean="0"/>
              <a:t> </a:t>
            </a:r>
            <a:endParaRPr lang="ru-RU" sz="2800" dirty="0" smtClean="0"/>
          </a:p>
          <a:p>
            <a:pPr>
              <a:buNone/>
            </a:pPr>
            <a:r>
              <a:rPr lang="en-US" sz="2800" b="1" dirty="0" err="1" smtClean="0"/>
              <a:t>Nardone</a:t>
            </a:r>
            <a:r>
              <a:rPr lang="en-US" sz="2800" b="1" dirty="0" smtClean="0"/>
              <a:t> v. United States (1939)</a:t>
            </a:r>
            <a:endParaRPr lang="ru-RU" sz="2800" dirty="0" smtClean="0"/>
          </a:p>
        </p:txBody>
      </p:sp>
      <p:pic>
        <p:nvPicPr>
          <p:cNvPr id="532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4486"/>
            <a:ext cx="4114800" cy="569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ПЛОДЫ  ОТРАВЛЕННОГО  ДЕРЕВА: США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2110636"/>
            <a:ext cx="5334000" cy="41148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i="1" dirty="0"/>
              <a:t> </a:t>
            </a:r>
            <a:r>
              <a:rPr lang="ru-RU" sz="2800" b="1" dirty="0" smtClean="0"/>
              <a:t>Исключения:</a:t>
            </a:r>
            <a:r>
              <a:rPr lang="ru-RU" sz="2800" b="1" dirty="0"/>
              <a:t> </a:t>
            </a:r>
            <a:endParaRPr lang="ru-RU" sz="2800" dirty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/>
              <a:t>неизбежность получения сведений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/>
              <a:t>отдаленность доказательств от «ядовитого» источника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/>
              <a:t>добросовестность действий полиции («технические нарушения»)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/>
              <a:t>безвредность доказательства</a:t>
            </a:r>
            <a:endParaRPr lang="ru-RU" sz="2800" dirty="0">
              <a:effectLst/>
            </a:endParaRPr>
          </a:p>
        </p:txBody>
      </p:sp>
      <p:pic>
        <p:nvPicPr>
          <p:cNvPr id="1026" name="Picture 2" descr="Почему американцы стирают вещи в прачечных, а не дома? | Блогер Kaisa на  сайте SPLETNIK.RU 6 мая 2017 | СПЛЕТН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673214" cy="24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0937" y="1447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800" dirty="0" smtClean="0"/>
              <a:t>Верховный суд США</a:t>
            </a:r>
            <a:r>
              <a:rPr lang="en-US" sz="2800" dirty="0" smtClean="0"/>
              <a:t>:  </a:t>
            </a:r>
            <a:r>
              <a:rPr lang="en-US" sz="2800" b="1" i="1" dirty="0" smtClean="0"/>
              <a:t>Wong Sun v. United States (1963)</a:t>
            </a:r>
            <a:endParaRPr lang="ru-RU" sz="2800" dirty="0" smtClean="0"/>
          </a:p>
          <a:p>
            <a:pPr marL="0" indent="0">
              <a:buFont typeface="Wingdings 2" pitchFamily="18" charset="2"/>
              <a:buNone/>
            </a:pPr>
            <a:r>
              <a:rPr lang="en-US" sz="2800" b="1" i="1" dirty="0" smtClean="0"/>
              <a:t> 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3828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5720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Благословенны будьте, травы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И воды в зелени оправ!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Виновных нет: все люди правы,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Но больше всех – простивший прав!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Игорь Северянин </a:t>
            </a:r>
            <a:r>
              <a:rPr lang="ru-RU" sz="2400" b="1" i="1" dirty="0" err="1" smtClean="0"/>
              <a:t>Лейт-мотивы</a:t>
            </a:r>
            <a:endParaRPr lang="ru-RU" sz="2400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Teacher\Desktop\кот\АльтернДопустимДок-в\ооо6\018-северян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7963" y="1295400"/>
            <a:ext cx="4038600" cy="533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ПЛОДЫ  ОТРАВЛЕННОГО  ДЕРЕВА: ИСКЛЮЧЕНИЯ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371600"/>
            <a:ext cx="8915400" cy="5181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		Постановление ЕСПЧ от 1 июня 2010 г. </a:t>
            </a:r>
            <a:r>
              <a:rPr lang="ru-RU" b="1" i="1" dirty="0" smtClean="0"/>
              <a:t>по делу </a:t>
            </a:r>
            <a:r>
              <a:rPr lang="en-US" b="1" i="1" dirty="0" err="1" smtClean="0"/>
              <a:t>Gafgen</a:t>
            </a:r>
            <a:r>
              <a:rPr lang="en-US" b="1" i="1" dirty="0" smtClean="0"/>
              <a:t> v</a:t>
            </a:r>
            <a:r>
              <a:rPr lang="ru-RU" b="1" i="1" dirty="0" smtClean="0"/>
              <a:t>. </a:t>
            </a:r>
            <a:r>
              <a:rPr lang="en-US" b="1" i="1" dirty="0" smtClean="0"/>
              <a:t>Germany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Угроза пытки в полиции не сделала судебное разбирательство в целом несправедливым, так как приговор основывался на признаниях подсудимого перед судом и «множестве косвенных улик».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Постановление ЕСПЧ от 12 мая 2000 г.  </a:t>
            </a:r>
            <a:r>
              <a:rPr lang="ru-RU" b="1" i="1" dirty="0" smtClean="0"/>
              <a:t>по делу Хан против Соединенного Королевства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Подслушивание с помощью скрытых устройств нарушает ст. 8 Конвенции ввиду отсутствия законного органа, уполномоченного санкционировать подслушивание. Однако запись может использоваться в суде, так как заявитель мог оспорить ее достоверность.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18288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791200"/>
            <a:ext cx="80772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«На серебряном блюде гнилой плод исцеляется»</a:t>
            </a:r>
            <a:r>
              <a:rPr lang="ru-RU" sz="2800" b="1" dirty="0"/>
              <a:t> </a:t>
            </a:r>
            <a:endParaRPr lang="ru-RU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05000" y="533400"/>
            <a:ext cx="4191000" cy="6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«Серебряного блюда»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Челябинское отделение Союза фотохудожнико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7792"/>
            <a:ext cx="6030238" cy="401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2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ПЫТКИ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0"/>
            <a:ext cx="8534400" cy="22860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		16 мая 2004 года Комитет против пыток</a:t>
            </a:r>
            <a:r>
              <a:rPr lang="ru-RU" dirty="0" smtClean="0"/>
              <a:t> признал наличие в нашей стране «устойчивой системы безнаказанности пыток и иного жестокого обращения». Были отмечены факты «многочисленных и постоянных заявлений о распространении пыток, совершаемых сотрудниками правоохранительных органов»; «фактический отказ судей принимать во внимание представленные обвиняемым доказательства применения пыток и жестокого обращения, выливающийся в общую практику отсутствия расследования и преследования подобных случаев».</a:t>
            </a:r>
          </a:p>
        </p:txBody>
      </p:sp>
      <p:sp>
        <p:nvSpPr>
          <p:cNvPr id="68610" name="AutoShape 2" descr="ÐÐ°ÑÑÐ¸Ð½ÐºÐ¸ Ð¿Ð¾ Ð·Ð°Ð¿ÑÐ¾ÑÑ ÐºÐ°ÑÑÐ¸Ð½ÐºÐ° Ð¼ÐµÐ½ÑÐ¾Ð²ÑÐºÐ°Ñ Ð¿ÑÑ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2" name="AutoShape 4" descr="ÐÐ°ÑÑÐ¸Ð½ÐºÐ¸ Ð¿Ð¾ Ð·Ð°Ð¿ÑÐ¾ÑÑ ÐºÐ°ÑÑÐ¸Ð½ÐºÐ° Ð¼ÐµÐ½ÑÐ¾Ð²ÑÐºÐ°Ñ Ð¿ÑÑ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4" name="AutoShape 6" descr="data:image/jpeg;base64,/9j/4AAQSkZJRgABAQAAAQABAAD/2wCEAAkGBxMTEhUTExMVFhUXGB4YFhgYFxoTGxgXGx4eGxwWGBcYHygiGBolHxsdITEhJSorLi4uGB8zOD8tNygtLisBCgoKBgYGGg8PDisZExkrKysrKysrKysrKysrKysrKysrKysrKysrKysrKysrKysrKysrKysrKysrKysrKysrK//AABEIAM8A9AMBIgACEQEDEQH/xAAbAAADAAMBAQAAAAAAAAAAAAAABAUBAwYCB//EAEUQAAIBAwIDBQQFCAkEAwEAAAECAwAREgQhBRMxIjJBUWEGUnGBI0JykaEUM0Nic6KxwQcVU2OCkrKz0RYkNMKDo8NU/8QAFAEBAAAAAAAAAAAAAAAAAAAAAP/EABQRAQAAAAAAAAAAAAAAAAAAAAD/2gAMAwEAAhEDEQA/APtlFFFAUUUUBRRQTbc7DxoE9XriHEUaZykZEFsFRbkBpHscQSCAACSQdrBiNTw6vwm0436HTudvK/PG/r+FZ4GpKGZh2pjzCDcFUItGlj0KoFuPeyPjVCgR0muYvypkEcliVxbNHUdSjWBuLi6kAi+1wL09Ur2ndU07Sk2aH6VD0Oab4j1ZcksNyHI8arGgxRRRQFFFFAUUUUBRRRQFFFFAUUUUBRUoah53dI35aRtg7AAyM3UhQwIjTp2iCWucbCzGDxTjHB4DaZopXU2JKNrnUjezPZypHkSKDtKxXN6ZuHsAyx8jKxD8qTQkknpzLJdr/VvfzFU1mkhYLK2cbEBZLAMpOwWUCwIJ2DgDqAR9YhRpCM/91J6Qx/i8v/FP0jD/AOTL+xi/1z0D1FFFAUUUUBRRRQFFFadXqljXJzYXsLAsST0VVG7MfIUG6kePW/Jp7mw5T79bdk+A6/ChZNQ42SOK42LsZWHo0aWW/wAJCPjU/V+z7SMzyuk1ypCyRsUTDcBFWQBDl2s7Fr26hVABmHiUiYLqIShKntRkyxhh0ToHDEdOza9xfpdfXcSlyVU2kY/Rx4g7WJJlYnpbfFbEXG/W2l2n05BCy4/WXM6qLr0DsOdG3kbGMWsbdaYGqgcpqoyZHIMaIuJLuLnE+TKC+9woDMTcWNB4aJ55FWVCDYNILgrGoseVkD2nkYG9rgIpBtkC1+ldBpigYsQXds3I6ZWCgL6BVA9bX6muV9oPaqSGSUXCRCItGwAkLBAXkkU2tkEuQtmBEUp3KlaDs6KR0/Ek5SySuiblCSQql1JUhb9QSpI9KdRgQCCCCLgjcEHxB8RQZooooCiiigKKKKAooooCiiig5T+kRoxABIk3bIVpIFYyJHcFlyUdH2TE9cibNjY8R7T/ANH4MenMIjiFrSQuwDxxi5vG0ly7GxXcWJZeii1fTvacE6WVAobmARFScbiVhGRfzIa3/PQ44V7O6eCAadYkKWs+Shs/Mtle48LHYCwGwoPjsU88C20upVF3xCNzEtzAoDxC8aqVIXdO8W32AbsPZLjk0zPongU307MyqwSIAtgML3eNe8CqhgpC2C3IrsYdIuTaeVRJGAHi5gzIW5BS7XLFCAQ3WzqOoufA9n44pW1GmREmKhWyuVkQbhCdzH9pfIXDWAoK2nVgihmyYKAzWtkwG5t4XO9IwP8A93MLHaCA38N31H47fiKY0OtWQHYq699G2ZD5EDw8mFweoJrXCP8AuZf2MX+qegdooooCiiigKKKKAqDwi2qmOrNzGhaPTDwt3Xmt7zWKg9QuQ8Tc47K0o5KHss/KuPrubllHgUjUM7DoxTD3hVuCFUVUQAKoCqB4ACwH3UHuiiigzXPcX4cGmB0totVbJ5gBYRkj89H0mywsAbGymzLa9dBWjTafEyN4u+R+SqgH3KPmTQauH6pmLRyBRKlr4m6srXxkUHdQ1mGJ6FWF2ADHm5OAoJZBk6xQYOscWJOJIKuAV7OIEqFV3ZDbqTl0PEwUKzqL8u+YAJLRHvWA8VIVxsScCB3qgRaiOSWSeJdTidxqYE2sQEaJo3BMxVo+ojbHKwscqDy2mjRss8YHmWFMnLFUjBM1nc92QwhCCTdVJv2tuvjjCgKoAAFgALAAbAADoBXG8V0MIjjWNlkBdEjMjKwRJ2VHeGNQA0rK5IkcHdibkEg9mBQFFFFAUUUUGjX6nlxtJYtiL2BA/E7AePyrmOO8WaTHlMyBQWdMsCzAMHgcqSAwISMkGw5xYHsA10nFdOZIJYx1eN1G9t2Ugb+HWvnHtRo9Us76vT88acoz/RSSKYpBYyZwAghiykE4t1PS1mDtfY/USNAVkJfluUSUsGM0dlZZTZQBcMNt9rXN72uV8v8AZ72q1CKEzjk7QyWRcXDNk7qMN1xHXIHe422FdHD7facHHUK0JABYj6ZAT9W6DO4uCboAMhexuAHW0VG4b7QrqI0lhhmZX7pYLFfe36RgbbX2B+/at03GVSyujpIxCxo2N5WPQRsGKt4ki9wASQBvQK+0nETG8EYimlBYyMIkzOMVitzcY9tkPrg3wp7g/FV1CsypImDFGWQBWDAAkWBPnURuNSxamTmQl8lSNBDdwsiguY2a1zdZA5YKNvA4k1R9k4SIC7WzlkeR7dMibbHxFgNxsbbEixINz/8AkxH+6lH70J/lT1c3qeJMdW5VlVIl5Zdl5gBOLSsQrKQo+iBa9l3JFjcX9Pla7MrX6FVK7fNmvQK8VgO00d+ZFvYC5ePYvF65Abb7MFPS4JpJA08jKbqYoSCOhBMpBHyIqhUvg8WDTJ7jAKP7s3ZCP1QGMY/ZGgp0UUUBRRRQFKa6Y3WNDZ3vduuCDvPY+PQDruwNiAabqXqAvNmZ2ZVSKNmxYp2QZjclSD57X8KDXwd0lbOMERRII4wQym7BWdiG3O2ABO98+t6sUjwLS8rTxpaxxuwuTZm7TC537xNPUBRRRQFFa9ROqKWYgAeJ8zsAANySdgBuah6KbW5kkpIABnGVERBNrBGBIV7XbBi1gUGW5ICtxQtynCGzspRPtsLA/AE3PoDS8fL07THuxhUc7X7RyQ2AFySEQWG5Pqa9JxmLpIeS3uzWjN/JWJxk+KFh61H49qFnjd4WDRRDmO6tcSOhFkRrEWUZMXHccIeqtYNejZmCSbcpJ2ZgBl1lYBGkyI+jL3bAFQYyuWxB62uT4dxBuTymTlBsrDEzPy23NoI1OOzCwN8VKF9zjV3geq5kCNe5F1JNwboxQ5A7q113B6G9A9RRRQFFFFAvrdQVACgF3OKA3Iva5ZrfVABJ6X2HUio02mmjRYpGjkikkAkcKYiC75NkpZg6yElLC2OY2IvYg4qpmaZw5j/NwPZVUowQsyqTzJSzgWKqQQq49STv0+r50qxkgmN2ka3Qp+gv8Q4N/ehfyoHuIcKgn/OxI5HRiO0Nwey47S7gHY9QK5XiP9HaM2cOpljcG6ZdtUaxXJcCjltzuzEn4gEdtRQfNRwxYj9OSsoVXlkNkctYtIyvuWGEepYbkXIvewxWm4rqYdUokMjLHLmqMjToIxeJWSW91zV2ObubXu3dxr6dNpY3N3RGPmyhuhuOo89/jUnXQCSaOCNVVUvNIRGGCtsqJa4GTBnbobYA7XW4Lez+sXWJIysBG0jGQK6sz/VVGwJwXBVuL5E3GwHaua2flRMwUHEWVRtk3REHlc2UfGt6LYAXJt4m38gB9wpSYh5Vj9wCVvndUB9Lhm+MYoJrcJKNGEe0mBPMtsZ1IOTKOuYeTLxIA6FVI2aJZCwaEIi5YzwsSAjbF8QB3t8gRiGBuQcgy0tbsFb3XB+Tdgn5ByflXjVRFW5qC5As6++g8v11uSPO5HiCAbqfquxPE/hIDC/x3eMk+QIdR6yinopAwDKbgi4I8RS3FtNzIXUAFrZJfwkQh4z8nVT8qBuitWk1AkRJF7rqGHwYXH8a20BRRRQFQ+LC8rp/bJDHbzXmOJbeoRz+FXKmcQ0wbU6V7m6c3bzBSxJ+Bt99BUrFFFAUnxLWNHiEiaRmNhYHFbe+QDjfw2tfqR1pyvE8wRSzdB8ySdgAB1JOwA6kignpGUAkkAedjigJ2BN9kHRBa5Yi5sDu1hXv2fB/J42Y5M45jEixJk7fTwtcC3gAB4V41uSxTTH85y2wHXAWuEHqSBcjqbeAFUYYgiqg6KAo+AFhQZdQRYgEHqDuPurEsSspRgCrAqyncFSLEEeVq9UUCHBtlZG3eNijm5ctsGUlm3PYZetyOlza5F+jnIsAs5uD/equ4P2kQEfs2869aZQs8oH1wkvxa3Lb7lSP7/Wtuv05dOzYOpDIT4OOl/Q90+jGgZpGTi0IJUMXINmEaPNifJuWpxPobVN0sq6iHnzNkhuOShIVWvgYn6GWTLsENZb/AFR1qNxDjvKBD5LHjcLG3IjVFOALSizJFfLEIM5BE7AEWQB0Gq9p9NGQJWeMnpnFIv8A67fOkeM+0ujP0ba2KOP9KwlVCQRblKb5KTcEsLFQPAm41R8IkljKhSkb9VU/kAI6hlWJWmHqHdSd7gA2qTw7h0sfFYotQyyDkMyi7MuxIAAkO1iCwUCy5WHQUHXQcC0ZVcdNpypAItEjAjqCDbfzvWr2eLyj8rkUI80cYwBywRC7LdhszEyMbja1vieQh1pGr1MOk1SmOa5VJGZVUkFZDpJDdWdXt2RihyO91JHW6b2j0zqi6dkkZiUSJGXIYbNkL9hEtuenQC5KghapXVcQVDgLvJa/LSxb0vcgIDbvMQPWtY08z/nHCL7kRN/UGY2Yj7IQ+tbFjWMCOJVUm5AA2Hm7eZv8yT8SAR1LsbmeRkAGXKgL3A33eVQGubbAYAm47VN8G0Zjj7V83JeS5zOR+qXO7YqFQE9QgqbnG+qEWa2js5BYZSSncG31iLA3FscAOhtVmSDLvHs+6Oh+0fH4dPO9ApxDiJVGaMA26uRkt+gVVBBlckgBQRvtcHYzOCxvDJLG7l5HxnmlYgiMEY8roAAAgx2AszNYWsaLwLqGOQvFGSq2JXKQbF1K2K4bqCCDlkfBTUqHhDnUzFGHLGCl5DzG5gCu2KgDIYiEBnY9pGJU3JIWp2aZWVBirAjmMD47XRNifiSvgRkK86GISIrO7u24YZWUOpKuhVLK1mBG4PSktZpoY5tOWbOfmXUu2chDKyMUX6i9rfABaqaUYvInhcSD4Pe4/wAysf8AFQBhKNknQntJ0395fI+Y6H0O5arFFAjwYWjKH6kjqB5LkSg+UZSnqS0ItLqB5urj4GNF/ijfjTtAUUUUBSU3/kx+kUp/eiA/nTtIxb6mTyEUY+ZaQn52C/hQPUUUUGGawueg3peGMswdxa3cX3R0yP65H3A28yWaKCZxucAwRG/0syrsL2CXlN/IHl4/4xVOp3GogFE31oiGvvtHmjSbdO4pqlQYooooEtRtqIT5pInzODfwQ07Ub2p4hHp449RI2KxzJf1EhMJHS+wkLbe55VR1UpDRBT3pLHobjB2I/d8KDnNbKIYNRIgCcn8on6G3Od5FRiBuejsR5sPSt/srw9GRZSuykiNTviy9gkjpkgXlKfBUJG7tSnFosuHznpm8bHzxUxZgevZf76uezKsNMgcWa75AdMs2vb0vQU65P2yHKn0urN+WjFJrX7jqyXNt7ASO9/1B511latXplkRo3AKsLEH8DtuCDvcb7UHFcV4DG+hea4JKK7lQAjIFVXk26qVBkFvM9bm/aJpI1cuEUORjkAL47dm/lsNvQVynsW/JP5FIbo0QeJTYgMpMep06H3UkW4XwD2GwsK6a/wDJcYZsmAFo3UNKzKNlV0UFw9trgENjfYnEBZdgASegFz8BUzi/FE0kD6ia/VQbAscmIVI9h0yYLf1J8azJqpnHZgCKDctM6rYDcMEjyJ6XsxT1tSmlhU46vUtkVvybriBe65xxbkM4JxG7YuAbnYBKh9m4Zg7xzFp27UokDYlm3N4nAeNW6KfAWIvXrgPF5ZHfQsWWVN2cntLFezAH6z3FlbyYN9Wxw2h1ImH5OkSuqCZg7csRmR3PJXlowxZUxk6i6rIBnueii4QmBDbuz8xpAMW5tsc1I6WUBB17ICm4vcPellVXMIAULYIPAALsFHgpANvVHHhScejkeXUFdRJEOaNkWI/oYupkjb+VTuISywuoluQzBI5VGzEm6qw6RyZAY5dgvYAgSlEd9lNaZfypiOmosCN1b6GHtKfduSN9xYg2INBv1ekSGNSo350Rdj2mcl1Qs7dWNj8gABYACnpNpU9UcfEgoR+GVLe0UyrppcmC3RglyBd7dgLfq2VrAbk1u1zbRv5SKfLvnlm/yc/dQN0V4nmVFLOwVR1JNgKkcR468cfMXTSFckUZfRljI6oCIwGkAuwuGUEAHageUW1DfrxLb/42a/8AurTlRtNLqJJ42aBURVYF+YxvlbsBGjVu8qm5Hgas0BRRRQFTdWjxNJOnbUjKSM2B7ItlE3gbDutsTbddyaVBF9jQILxiHbNuUTsBKDDc+Sl7B/8ACSK3HiMI6zR/51/5qXwfjKdqB8rwnlmTElHCbZlh3OljnYZK4GQF6b1pgxKgoDs/ZAYgghhIQvgCAbnbzoHYNVG/cdG+ywb+Bo1OpSMXkdUHmzBR95pPSmHUpd4kJGzK6BrHrcZDdT1B8Qa36XhsMZvHDEh80RUP4CgV1euMiOIoGlBUg8y8Ebbd3JlLNceKqR601wkkwQkvzDy0u9rZnEdu1za/W1/Gm6n8HGKvEf0blV8Ow3bQD0CsE+KGgfooooPnv9KnEI45dGjIGZjK+4+pHGSwv87gdSQvhel/ZPi2oWGaIBXOijBiuSxIICm4vuFKTqCDawA3tc2f6SOGFok1KKGeAkkH+zYEMALEG7FL36BchYrv894RxXkRgKys/LACWtIIiqqI5QN74PHcb3KqdyNw+mOjrNqEY3hyglQdcfpi0ot4DEofW7VU9mUI0kAPe5a57k9v6+53PavSvEnAIFwc9Oxv54tEMvXvjf0qjwY308J840J+JUE/jQOVo1+oMcbMAC3RQTYM7HFFv4XYgX9a30jxQ3MMdtnlF/Tlhpgf80aj50EnW+yKPGED23zYkN+dPfmQxujxu57Rs2JO9rkksw8LSD8njQMxMt3kY5yPjFJ25HO7G9h6XAFhVuk331C/qRsT8XZQp/cegZ1C3Rha91It57dN6+e6vVlZiQ+J5CsrMvbZY4ixjjZu1Hd42V1G/e7rb19FrnuOezhmkR0cKpYGVSAwYAOvZDqy2+kYlSti2LXFjkFHgwusjk3ZpZMj6K5RAPAKEC9PUncmqFaOH6QRRRxL0RQg8NlFq30HieFXUqwurCxHmDUXhHBI1RsXmBMstyJpBf6VwCd7FrWGXeNhcmrtR+M8Kj5UzoGjfB2DRyPCc8ScjgwBN97mgZi4fBBeUgAqDeWVy7BfEGWUkhfS9qQ4txN5IysMTsjDF5SjBQp68tBaSQkdGUY73vtWvifBI1WORAzOkisplkknIJ7KgNKzFBmUJtbYGrqSZoGUkZAEbfgR/EUE/hcET4y5PK9rh5O1bwumI5SnexMYF/WtzfSyi3chNyfBpbEBR5hQxJ/WK23VgJvFYNREHliaKPYmQ9pg364gIsJP1sxfbLIAWY9ktI0WnEbnJlZgzdbkGxJPifM+JufGgs0UUUBRRRQFFFFBI0OhjdXLRRt9NKUDqCF+kIaxIJGTAufVj6U7FoFFgQtgbqigKgPW+I7x9T4i4tWOHC3MH96342b+d/nRqvpDyh0/SHyU/Uv7zfgt+hK0EuXVMNRHMN0kBjIva0QZQJh730jjr9RrixBDdBU0xLLLKrAFFj5JHTeQZSL8MeV95rfw6VipVzd4zg597YEP/iUg+hJHhQNUhqBhOknhIOU/xXJ4yT4D84vqZFp+luJaYyRsqkBtmQncCRSGRiPEBgDb0oGaK06LUCSNJACA6hrHqLi9j6jp8q3UARfY9K5rWew2ke+AeI3yvG1rG7strg2Cu+QA27CDujGulooOQ4jpDpY41cltKimFpR2WhhdQrZeAVWVGDjuqpBGwY9FwI300B/uY/wDQKdIpHgiBYURQAqZRqBsAsbFAAB0Fl6UD1Jyb6hB4JGxPxYqFP3LJTlJ6QXlmf1WMeqouX+qRx8qBylNLvLM3lhH8lXP+MpHypyk+E7x5e+zuPVXYsv7pFA3RRRQFFFFAVp1seUbr7yMPvBFbqyKBWMCWEX2EkY+IDL1HrvWjQSkWyFg5N7dFlBIkT4FgSD4nLzF8+z75aXTkb3hjP7grY6AOVPdl3+DqP5qARbpgT40HniQuYV2xaWzDzAR3H7yqbeleuGNcP+1kA/zH+d68atPpNOLklWZt/ECNlufm4r1wruN+1l/3XoHKKKKAooooCiivMsgVSzEAAEkk2AA3JJ8AKBOBzeXHqZLC/QWRFJPmAQdvHbp1puGIKLD4knqSepPrULg41ZhRgI0LXdhIr5BmYkkgN0JJIHZsCBYWprViddNIJJI2kYYK0cbRANJZAcWkf6zX60DHAzeFZPGW8pvsfpDkAfgpC/4aNaOW6zDptHL9gnsufsMfgFdz4U6qgAAdBsPhWJYwylWAKsCCD0IOxBoPdYBvuKmx6hhDjleUHkgnclxsHI+zaUjyvT8aKiADZVWwueiqPE/AUCvDRi0sfgrl1+zL27/5zIPgop2uf4PxLm6uU4MoaIBbnvLFLKmWP1SS/Q79L2Ow6CgKKKKDNRuFa20QKo7h3la6YnAtIzctwWBVxlYi2xVgasVFh0mJlePaVJGyIXaVW+kCuBu1lcAEXYFTa9yrBShndusRQeObLf5BCwPzIqbw3icapqJCwWJJSQTvYMiOWNrmzM5YA7gML26ChotWs0eQBsbqykbgjZlPnUzg2iKhsbLIj2I6KVZVkEJA+oueKnquPiCwYGdTxqMRO4E1ghbIQTdLE5C6b+dO6CPGKNSuJVFBW98bAC1x1t0pTiMarppysKAmNyVKKQxxPeA2cH8ae08QRFUElVUKCxyJAFgSx6n18aDZRSs3E4E700S263kUfxNLP7Q6Ufplb7N5PT6gNBToqV/X8R7iTyfZhk/iwArH9cSHu6PUk/rCOMfez0Fasio/5dqz00ij7WoX/wBVNBOvPT8kT482S3+m9A1wJbaaADoIk/0imdRFkpF7HqD5Ebg/I+FJ8AvyEVrZJlGSNgTGxjuB5HG/zqhQJOx5sOQsSji3Xtdg2B8dlajg57Dftpv91xSPtHoMsZGJaJWUyxE2DAXAZG6q4LXsCMgMTYE0nwjh0kCFtLunNlBgZjjYSuLxse423jcHf0oOnopTh/EUmBxuGXvowxdD5Mvh8emxpugKKKKApDiQ5hGn+q6kynyj7pX0L3sPQOeoFav68U92DUv8IWX/AHMazwSYy82YoyZNgqvYMEj7NmAJH5wyHr0IoKlJavtSRx+APNf4Lsi+hLkMP2RpyomOpeaV4mhVLiMM6u7ER3vsGA2dnHyoLdFShoNUeust9iBF+7ItWP6lc9/V6lvgyRj4dhB/zQaNRmNfGAdnQsBa64oCsjekl3gW56rcDoaoakmRigF1Tdxe2TWusV/LoW9Co3BNTRwkQzxOskzGQPCxklaUhSrShlzuAQY7bDfLe9hVyCFUUKosB89zuSSdySSSSdySTQQMkgkV3ZQBIYS7EKMTCshJJ8TIl/i1O/8AUml8Jlbe3ZDPv5dkGvOqAwyIBtqV6796QRk7/qsasCgkf9QRnuRah/swSD8WAFH9byHZdHqD9rlRj7y/8qr1igkflusPTSIPVtQP4Kh3rbwLMrI8iosjytmEJZbpaIWZgCezGPAVTpLh/enHlL/GONv/AGoHaS4eO3OfAy7fKONT+KmnaR4NvEG/tGaQfZkYut/gpA+VBnjLEaea3Xltb4lSB+NLL7NaQWHIUgbANdh9zE3rfxpiItlLXeMYiwJBkUEDIgdL9TXoaqU9IGH23Rf9Beg9R8MgW2MMQt0tGo/lTKKBsAAPTalFfUHqkK+vMeT8OWv8aBFP4yxfKFgfvMp/hQO1ikzo3PXUSfALEB+MZP40HhynvPMf/ldPwQqKB21ap9Sid91X7TBf40seEwnvRh/2l5f9wmtun0EUfcijT7KKv8BQJcL10TTTJHIjg2lGLq1rjBl7J8CoY/tKq0lxIWMcvuMAfsP2GBPuglXP7MU9QatTAsiMjC6upVh02Isd6key+qPLMUlxMjy5XFs/pWvIltipuD6ZC9rirdSk0itLOjXvkkysDZkLJy7ofA/RN8ciDcEghv1/DFkIcExyr3ZF6j0b3l9DWmDibIwj1ICMTZZB+bfy3Pcb0P8AMCt8OqZWEctrnZHGyyfqn3JP1eh6jxCs6iBXUo6hlPUHcUG2sVEPDdTH2YJwI/qiRcyv6oaxuo8PLp4VmgtE23PTxpThCnkxkixZc2Hkz9tvxY0jxGLUcpw80VnAQYQshu5wHaMreLDwq1QK6jWhBISDaNMz6jtbD17P4170GnKRqp3YC7EeLndm+bEn51M4muUvKN7SiIbEjZDLI243FwgXbpkKbPB4D3okf7Y5h+970DE+sjTvyIv2mC/xNL/1zp/CZG9EPMP3Jc0xBo407kaL9lQv8BW+9BF1vEkLQkLN2Zl3aCVAM7xd50A/SVZrRr9NzInjvbJSoPukjZviDv8AKjQanmRq9rEjtD3WGzIfVWBB+FAnq42aLUqnf7WHo+Csv7xBrZE88ihlaFQwDDsvLsdxvklM6cWeT1YN8sQv/qaX4LtCqf2ZMXyjJVT81Ct86D0NPMe9MB+zjC/7hegaFvrTzN80T8Y0U05RQJHhcZ6mQ+hmlYf5S9q18IgVG1CqAo5w2At+hip3U6lI1LSOqKOpYhR59TSHAZ8xKxBV2lJKkY2WwWM2O9mjVG38SwIBBUAxxZyInANmayKfJpCEVvkWB+VNIoAAAsALAeQHQUrrxdol8DICfgis4P8AmVa2HUhWxeyknsk7BvQH3vTrsSNqDTrjeSFPNjI32Ix1/wA7R/fTtI6Bw8kslwbERr42UANf4sWvt1ATyp6gKKKKAooooCiiig8Twh1ZG7rAqfgRY1q4dMXjUt3u69umanF7emQNMUlpGAmmS/uS/DMFLffET/iNA7SMV/yqXyMMVviHmvv8xW7WPhi/1QbP6K31vkQCT4DKtb7ahfWJ7+uLJb7sj99AzNErqVYBlOxBFwR8KS5jQd8lof7Qm7Rj+895B7/UbZX3eqFZoMA0VNbhRB+inlhXrggiZQfEgSRsV+AIHpuazQbOKttEPAzICPE2OQsPGxUMfJVY+FO1zftRr8ZoEZJsATJzIt3DBXUKiDtSWBJZVya2PZZSxXD8VxQk6me3S7aQxPfwGckaxqT4ZKBQOcVljXVadiTmqyXKqz2jYAYsqA4hmCkMf7Mgd41U0upSRQ8bK6Hoym4Ph1Hrt8q5zSHVkEQQLCHN2lmcvI99syCMg4FrBlIGIUbWtc4Rw8QRLGDe1yTa12JuTa5sL+ZJ8yTckHKKKKApHTjCd0+rIOao8mFlkA8hujfF2NPUlrdpYG8SzJ/hMbOfxjWgaldVDOxsALsfIC5v/GlNN2Z5l94JL/iIMZHwtEv3mnqlJpuRPkCTFIFisd+UylylvHBi5Wx6HADbuhVooooOY4zKsWqZ9UobSzQrCGK5CJsnzVvJZA6gke4u1gSHuHcQRFtIb+7OBkkyiwEhkQFQ9tiDbcG21qsOoIIIBB2IO4I8iK5wcPm0sj/kqjkucsAgcRtaxspkQqDt3cvKy2BIeOOcdVZYDCwY3cMxDGMKQOy7D82CwXt2bG3Q3sajcZgxxnIhY7GOay7+6L9mQeqkg0lDoZdQZPyoHApgvYSOxLBslXOQ3BVTdza6iw63zHw7WqMBqAUGwbKzAdLWaN2I+MmXqKB3gLBo2lUWWVy67WugtHGwHgGRFYehFUqW4Xo+TDHECWwQLc33sLfWJP3knzJ60zQFFFFAUUUUBRRUf2m46mlRSzojSNirSX5aeJeQjooHqLkqLi9wFipugmQ6jUorgsChZbjJTgu1uuGOJB83aktTNq5NMz6bUaaRit0eOIspv4r9KwNhv43pDhHAEeQs5YFGLBbuJGV1J+kaRQxKOz4SoQ1hYnqKDriKkPpnimhYMGiGUWJvkokKkWb6wBQCxsQCdzavCyMrFItZE1uscxEjr6B0ZWsP1wx9an8W4yI2jEur0x+lj+iiQ8wjIXN+YxxXvE4jshqDqqKzWKAooooPE8CupR1VlPVWAYH4g7Gl9PwuCNgyQxqw2DBACB5A2uB6U3RQFFFFAUUUUBSHHHKxGQAsY2VwotdrEXRbkDJlJUXIF2FP0lxjh/PiMeRW5BBF+qkML4srWuPBgfIig1/1lJ//ACaj74B/+1a5eHST/n2KKCGSOJjsysGV3ksC7AqDjYL1BD7GlU4drO62ouvnkF/dWIP/APbf1o/6WRvzs00nmpctH8lkLsPmxoF+LSYgxrqp5ZycUCtGpR+oLCJFViBvg9wQDcBQxHRaUPgnMKl8RmV2UtbtFQfC960cP4XDALRIFsLA3LEL7oZiSF/V6U5QFFFFAUUUUBRRRQFFFFAUUUUBWnU6RJLZoGtupI3U9Lqeqn1FbqKDldT7BabJnhZ4HY3LRsVJPmWUhyfUtWqT2KkksJ9dNKgvde0l7+BIezL5qwYHxFdfRQcvJ7B6SwAjjsBazwQSr8VVksh+zYHyp7RezMMa4fU6YIqadCPIrCqllPirEg+VWqKDNYoooCi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AutoShape 8" descr="ÐÐ°ÑÑÐ¸Ð½ÐºÐ¸ Ð¿Ð¾ Ð·Ð°Ð¿ÑÐ¾ÑÑ ÐºÐ°ÑÑÐ¸Ð½ÐºÐ° Ð¼ÐµÐ½ÑÐ¾Ð²ÑÐºÐ°Ñ Ð¿ÑÑ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8" name="Picture 10" descr="https://cs7.pikabu.ru/post_img/2017/11/30/7/og_og_1512039555235516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088234" cy="31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8392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РАСПРОСТРАНЕННОСТЬ ПЫТОК</a:t>
            </a:r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0"/>
            <a:ext cx="8991600" cy="19812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Подвергались пыткам и насилию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(опросы </a:t>
            </a:r>
            <a:r>
              <a:rPr lang="ru-RU" sz="2600" dirty="0" err="1" smtClean="0">
                <a:solidFill>
                  <a:schemeClr val="bg2">
                    <a:lumMod val="10000"/>
                  </a:schemeClr>
                </a:solidFill>
              </a:rPr>
              <a:t>Я.И.Гилинского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</a:rPr>
              <a:t>):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	более 21% жителей Санкт-Петербурга;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		от 40% до 60% заключенных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1009650" cy="30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09650" cy="30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1009650" cy="30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1009650" cy="30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2514600"/>
            <a:ext cx="1828799" cy="18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193802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СУДИМОСТЬ  ЗА  ПЫТКИ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9600" y="1981200"/>
          <a:ext cx="7696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Осуждено (лиц)</a:t>
                      </a:r>
                      <a:endParaRPr lang="ru-RU" dirty="0" smtClean="0"/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ст. УК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ru-RU" dirty="0" smtClean="0"/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(январь - июнь)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ч. 2 ст. 117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501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289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ч. 3 ст. 286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840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389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ст. 302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ОПРАВДАНИЕ ПЫТОК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610600" cy="54864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	«Даже самая демократическая и наигуманнейшая власть немыслима без насилия… Государство – лицемерно. Оно </a:t>
            </a:r>
            <a:r>
              <a:rPr lang="ru-RU" b="1" i="1" dirty="0" smtClean="0"/>
              <a:t>знает, </a:t>
            </a:r>
            <a:r>
              <a:rPr lang="ru-RU" b="1" dirty="0" smtClean="0"/>
              <a:t>что вынуждены мы творить во имя правильно или ложно понятых державных интересов, но оно </a:t>
            </a:r>
            <a:r>
              <a:rPr lang="ru-RU" b="1" i="1" dirty="0" smtClean="0"/>
              <a:t>не хочет </a:t>
            </a:r>
            <a:r>
              <a:rPr lang="ru-RU" b="1" dirty="0" smtClean="0"/>
              <a:t>… нас останавливать, затыкая нашей жесткостью и жестокостью все прорехи в общественном устройстве… Если мы попадемся – та самая государственная машина, которой мы служим, безжалостно растопчет нас и за ненадобностью выбросит на помойку. Поэтому попадаться – не надо. </a:t>
            </a:r>
            <a:r>
              <a:rPr lang="ru-RU" b="1" dirty="0" err="1" smtClean="0"/>
              <a:t>Хитрозадые</a:t>
            </a:r>
            <a:r>
              <a:rPr lang="ru-RU" b="1" dirty="0" smtClean="0"/>
              <a:t> </a:t>
            </a:r>
            <a:r>
              <a:rPr lang="ru-RU" b="1" dirty="0" err="1" smtClean="0"/>
              <a:t>менты-начальнички</a:t>
            </a:r>
            <a:r>
              <a:rPr lang="ru-RU" b="1" dirty="0" smtClean="0"/>
              <a:t>, слепые в некоторых случаях прокуроры и лукавые судьи </a:t>
            </a:r>
            <a:r>
              <a:rPr lang="ru-RU" b="1" i="1" dirty="0" smtClean="0"/>
              <a:t>специально </a:t>
            </a:r>
            <a:r>
              <a:rPr lang="ru-RU" b="1" dirty="0" smtClean="0"/>
              <a:t>ловить нас не заинтересованы, разве что мы сами – наследим…» 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(из интервью </a:t>
            </a:r>
            <a:r>
              <a:rPr lang="ru-RU" i="1" dirty="0" err="1" smtClean="0"/>
              <a:t>В.Куземко</a:t>
            </a:r>
            <a:r>
              <a:rPr lang="ru-RU" i="1" dirty="0" smtClean="0"/>
              <a:t> с работником уголовного розыска).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ПОНЯТИЕ  ПЫТКИ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371600"/>
            <a:ext cx="8915400" cy="5181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	Конвенция против пыток и других жестоких, бесчеловечных или унижающих достоинство видов обращения и наказания 1984 г.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Примечание к ст. 117 УК РФ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		«Причинение физических или нравственных страданий в целях понуждения к даче показаний или иным действиям, противоречащим воле человека, а также в целях наказания или в иных целях».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Постановление ЕСПЧ от 17 декабря 1996 г. </a:t>
            </a:r>
            <a:r>
              <a:rPr lang="ru-RU" b="1" i="1" dirty="0" smtClean="0"/>
              <a:t>по делу </a:t>
            </a:r>
            <a:r>
              <a:rPr lang="ru-RU" b="1" i="1" dirty="0" err="1" smtClean="0"/>
              <a:t>Сондерс</a:t>
            </a:r>
            <a:r>
              <a:rPr lang="ru-RU" b="1" i="1" dirty="0" smtClean="0"/>
              <a:t> против Соединенного королевства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Не исключаются из разбирательства данные, полученные принудительно, «которые существуют независимо от воли подозреваемого» (документы, образцы крови и ДНК)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ПРОВЕРКА  ЗАЯВЛЕНИЙ  О  ПЫТКАХ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839200" cy="5181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		Методические рекомендации, утв. письмом заместителя ГП РФ </a:t>
            </a:r>
            <a:r>
              <a:rPr lang="ru-RU" b="1" dirty="0" err="1" smtClean="0"/>
              <a:t>М.В.Славгородским</a:t>
            </a:r>
            <a:r>
              <a:rPr lang="ru-RU" b="1" dirty="0" smtClean="0"/>
              <a:t> от 12 марта 1993 г. № 12/13- 93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Допрос следователей «не основан на законе и отрицательный их ответ на вопрос о том, допускали ли они незаконное давление на обвиняемого, не имеет доказательственного значения».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Определение КС РФ от 6 февраля 2004 г. № 44-О по делу </a:t>
            </a:r>
            <a:r>
              <a:rPr lang="ru-RU" b="1" dirty="0" err="1" smtClean="0"/>
              <a:t>В.Н.Демьяненко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АДМИНИСТРАТИВНОЕ  ЗАДЕРЖАНИЕ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344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Постановление ЕСПЧ  от 9 марта 2006 г. </a:t>
            </a:r>
            <a:r>
              <a:rPr lang="ru-RU" b="1" i="1" dirty="0" smtClean="0"/>
              <a:t>по делу </a:t>
            </a:r>
            <a:r>
              <a:rPr lang="ru-RU" b="1" i="1" dirty="0" err="1" smtClean="0"/>
              <a:t>Менешева</a:t>
            </a:r>
            <a:r>
              <a:rPr lang="ru-RU" b="1" i="1" dirty="0" smtClean="0"/>
              <a:t> против РФ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Недопустимость административного задержания в целях допроса по уголовному делу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 ОРД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		Определения КС РФ: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	от 1 декабря 1999 г. № 211-О по делу </a:t>
            </a:r>
            <a:r>
              <a:rPr lang="ru-RU" b="1" i="1" dirty="0" err="1" smtClean="0"/>
              <a:t>К.О.Барковского</a:t>
            </a:r>
            <a:r>
              <a:rPr lang="ru-RU" b="1" i="1" dirty="0" smtClean="0"/>
              <a:t>;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	от 24 ноября 2005 г. № 448-О по делу </a:t>
            </a:r>
            <a:r>
              <a:rPr lang="ru-RU" b="1" i="1" dirty="0" err="1" smtClean="0"/>
              <a:t>В.А.Каланчева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«Результаты ОРМ являются не доказательствами, а лишь сведениями об источниках тех фактов, которые… могут стать доказательствами только после закрепления их надлежащим процессуальным путем»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	от 20 декабря 2005 г. № 473-О по делу А.Ю.Корчагина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ДОПУСТИМОСТЬ  ДОКАЗАТЕЛЬСТВ  В  США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		Не должно нарушаться право народа относительно неприкосно­венности личности, бумаг и имущества при неосновательных  обысках и арестах; приказы для обысков и арестов могут быть выдаваемы не иначе, как по основательным причинам, подкрепленным присягой или </a:t>
            </a:r>
            <a:r>
              <a:rPr lang="ru-RU" b="1" dirty="0" err="1" smtClean="0"/>
              <a:t>аффирмацией</a:t>
            </a:r>
            <a:r>
              <a:rPr lang="ru-RU" b="1" dirty="0" smtClean="0"/>
              <a:t>, с точным описа­нием места обыска и лиц, подлежащих аресту. 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(</a:t>
            </a:r>
            <a:r>
              <a:rPr lang="en-US" i="1" dirty="0" smtClean="0"/>
              <a:t>IV</a:t>
            </a:r>
            <a:r>
              <a:rPr lang="ru-RU" i="1" dirty="0" smtClean="0"/>
              <a:t> поправка к Конституции США 1787 г.)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</a:t>
            </a:r>
            <a:r>
              <a:rPr lang="en-US" b="1" dirty="0" smtClean="0"/>
              <a:t>US v</a:t>
            </a:r>
            <a:r>
              <a:rPr lang="ru-RU" b="1" dirty="0" smtClean="0"/>
              <a:t>. </a:t>
            </a:r>
            <a:r>
              <a:rPr lang="en-US" b="1" dirty="0" smtClean="0"/>
              <a:t>Leon </a:t>
            </a:r>
            <a:r>
              <a:rPr lang="ru-RU" b="1" dirty="0" smtClean="0"/>
              <a:t>(1984) и </a:t>
            </a:r>
            <a:r>
              <a:rPr lang="en-US" b="1" dirty="0" smtClean="0"/>
              <a:t>Arizona v</a:t>
            </a:r>
            <a:r>
              <a:rPr lang="ru-RU" b="1" dirty="0" smtClean="0"/>
              <a:t>. </a:t>
            </a:r>
            <a:r>
              <a:rPr lang="en-US" b="1" dirty="0" smtClean="0"/>
              <a:t>Evans </a:t>
            </a:r>
            <a:r>
              <a:rPr lang="ru-RU" b="1" dirty="0" smtClean="0"/>
              <a:t>(1995) – </a:t>
            </a:r>
            <a:r>
              <a:rPr lang="ru-RU" dirty="0" smtClean="0"/>
              <a:t>добросовестность действий полиции на основании ордера, впоследствии признанного недействительным из-за опечатки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ПРОВОКАЦИЯ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34400" cy="51816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		ФЗ от 12 августа 1995 г. № 144-ФЗ «Об оперативно-розыскной деятельности» </a:t>
            </a:r>
            <a:r>
              <a:rPr lang="ru-RU" dirty="0" smtClean="0"/>
              <a:t>(ч. 5 ст. 8)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Определение КС РФ от 26 января 2010 г. № 81-О-О по делу </a:t>
            </a:r>
            <a:r>
              <a:rPr lang="ru-RU" b="1" dirty="0" err="1" smtClean="0"/>
              <a:t>Д.В.Ракова</a:t>
            </a:r>
            <a:r>
              <a:rPr lang="ru-RU" b="1" dirty="0" smtClean="0"/>
              <a:t> </a:t>
            </a:r>
            <a:r>
              <a:rPr lang="ru-RU" dirty="0" smtClean="0"/>
              <a:t>(запрет «подстрекать, склонять, побуждать… к совершению противоправных действий»)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Постановления ЕСПЧ: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	от 15 декабря 2005 г. по делу </a:t>
            </a:r>
            <a:r>
              <a:rPr lang="ru-RU" b="1" i="1" dirty="0" err="1" smtClean="0"/>
              <a:t>Ваньян</a:t>
            </a:r>
            <a:r>
              <a:rPr lang="ru-RU" b="1" i="1" dirty="0" smtClean="0"/>
              <a:t> против РФ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		от 10 марта 2009 г. по делу Быков против РФ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ПРОВОКАЦИЯ: ПОЗИЦИЯ ВЕРХОВНОГО СУДА РФ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763000" cy="381000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		Определение Верховного Суда РФ от 7 декабря 2010 г. № 50-Д10-22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Необходимы </a:t>
            </a:r>
            <a:r>
              <a:rPr lang="ru-RU" dirty="0" smtClean="0"/>
              <a:t>для проверочной закупки</a:t>
            </a:r>
            <a:r>
              <a:rPr lang="ru-RU" b="1" dirty="0" smtClean="0"/>
              <a:t>: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сведения об умысле совершить противоправные действия;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лицо совершило подготовительные действия;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умысел должен сформироваться независимо от действий работников полиции, их агентов и доверенных лиц.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Не доказывают умысел: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убежденность работников полиции;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судимость подозреваемого;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утверждение третьего лица о возможности изобличить подозреваемого.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657600" y="5029200"/>
            <a:ext cx="1066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Недопустимо полиции обращаться к подозреваемому при отсутствии доказательств его умысла в расчете на совершение им преступления.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ПРОВОКАЦИЯ: ИСКЛЮЧЕНИЕ  ИЗ  ПРАВИЛА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8534400" cy="5181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Постановление ЕСПЧ </a:t>
            </a:r>
            <a:r>
              <a:rPr lang="ru-RU" b="1" i="1" dirty="0" smtClean="0"/>
              <a:t>по делу </a:t>
            </a:r>
            <a:r>
              <a:rPr lang="en-US" b="1" i="1" dirty="0" smtClean="0"/>
              <a:t>Shannon v</a:t>
            </a:r>
            <a:r>
              <a:rPr lang="ru-RU" b="1" i="1" dirty="0" smtClean="0"/>
              <a:t>. </a:t>
            </a:r>
            <a:r>
              <a:rPr lang="en-US" b="1" i="1" dirty="0" smtClean="0"/>
              <a:t>United Kingdom </a:t>
            </a:r>
            <a:r>
              <a:rPr lang="ru-RU" b="1" i="1" dirty="0" smtClean="0"/>
              <a:t>(2004 г.)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«Хотя созданная обстановка и выгоды, которые сулили обвиняемому, стимулировали его на совершение преступления, он добровольно и с готовностью поддался на искушение и предложил услуги по доставке наркотиков, следовательно, провокации не было».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ПРОСЛУШИВАНИЕ ПЕРЕГОВОРОВ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534400" cy="12192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		Постановлении ЕСПЧ от 4 декабря 2015 года по делу </a:t>
            </a:r>
            <a:r>
              <a:rPr lang="ru-RU" b="1" i="1" dirty="0" smtClean="0"/>
              <a:t>Роман Захаров против Российской Федерации (</a:t>
            </a:r>
            <a:r>
              <a:rPr lang="ru-RU" b="1" i="1" dirty="0" err="1" smtClean="0"/>
              <a:t>Roman</a:t>
            </a:r>
            <a:r>
              <a:rPr lang="ru-RU" b="1" i="1" dirty="0" smtClean="0"/>
              <a:t> </a:t>
            </a:r>
            <a:r>
              <a:rPr lang="ru-RU" b="1" i="1" dirty="0" err="1" smtClean="0"/>
              <a:t>Zakharov</a:t>
            </a:r>
            <a:r>
              <a:rPr lang="ru-RU" b="1" i="1" dirty="0" smtClean="0"/>
              <a:t> </a:t>
            </a:r>
            <a:r>
              <a:rPr lang="ru-RU" b="1" i="1" dirty="0" err="1" smtClean="0"/>
              <a:t>v</a:t>
            </a:r>
            <a:r>
              <a:rPr lang="ru-RU" b="1" i="1" dirty="0" smtClean="0"/>
              <a:t>. </a:t>
            </a:r>
            <a:r>
              <a:rPr lang="ru-RU" b="1" i="1" dirty="0" err="1" smtClean="0"/>
              <a:t>Russia</a:t>
            </a:r>
            <a:r>
              <a:rPr lang="ru-RU" b="1" i="1" dirty="0" smtClean="0"/>
              <a:t>)</a:t>
            </a:r>
            <a:endParaRPr lang="ru-RU" dirty="0" smtClean="0"/>
          </a:p>
        </p:txBody>
      </p:sp>
      <p:sp>
        <p:nvSpPr>
          <p:cNvPr id="583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410200" cy="40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ПОКАЗАНИЯ ПОДСУДИМЫХ-СОУЧАСТНИКОВ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4572000"/>
            <a:ext cx="8915401" cy="1828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350" dirty="0" smtClean="0"/>
              <a:t>постановления </a:t>
            </a:r>
            <a:r>
              <a:rPr lang="ru-RU" sz="2350" dirty="0"/>
              <a:t>ЕСПЧ: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350" b="1" dirty="0"/>
              <a:t>от 24 июля 2008 г.</a:t>
            </a:r>
            <a:r>
              <a:rPr lang="ru-RU" sz="2350" dirty="0"/>
              <a:t> по делу </a:t>
            </a:r>
            <a:r>
              <a:rPr lang="ru-RU" sz="2350" i="1" dirty="0"/>
              <a:t>Владимир Романов </a:t>
            </a:r>
            <a:r>
              <a:rPr lang="en-US" sz="2350" i="1" dirty="0"/>
              <a:t>v</a:t>
            </a:r>
            <a:r>
              <a:rPr lang="ru-RU" sz="2350" i="1" dirty="0"/>
              <a:t>. РФ;</a:t>
            </a:r>
            <a:endParaRPr lang="ru-RU" sz="235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350" b="1" dirty="0"/>
              <a:t>от 4 декабря 2014 г. </a:t>
            </a:r>
            <a:r>
              <a:rPr lang="ru-RU" sz="2350" dirty="0"/>
              <a:t>по делу </a:t>
            </a:r>
            <a:r>
              <a:rPr lang="ru-RU" sz="2350" i="1" dirty="0"/>
              <a:t>Александр Валерьевич Казаков  </a:t>
            </a:r>
            <a:r>
              <a:rPr lang="en-US" sz="2350" i="1" dirty="0"/>
              <a:t>v</a:t>
            </a:r>
            <a:r>
              <a:rPr lang="ru-RU" sz="2350" i="1" dirty="0"/>
              <a:t>. РФ</a:t>
            </a:r>
            <a:endParaRPr lang="ru-RU" sz="235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ru-RU" dirty="0" smtClean="0"/>
              <a:t>«…Признание может быть принято только при установлении факта совершения преступления признающим свою вину лицом, но не» другим подсудимым</a:t>
            </a:r>
          </a:p>
        </p:txBody>
      </p:sp>
      <p:pic>
        <p:nvPicPr>
          <p:cNvPr id="3074" name="Picture 2" descr="Девять с половиной лет колонии руководителям лагеря: суд вынес приговор по делу о трагедии на Сямозере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47000"/>
                    </a14:imgEffect>
                    <a14:imgEffect>
                      <a14:colorTemperature colorTemp="4750"/>
                    </a14:imgEffect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8" y="1524000"/>
            <a:ext cx="444137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629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АНОНИМНЫЕ  СВИДЕТЕЛИ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</a:t>
            </a:r>
            <a:r>
              <a:rPr lang="ru-RU" b="1" i="1" dirty="0" smtClean="0"/>
              <a:t>Определение КС РФ от 17 июня 2007 г. № 622-О-О - </a:t>
            </a:r>
            <a:r>
              <a:rPr lang="ru-RU" dirty="0" smtClean="0"/>
              <a:t> показания анонимных свидетелей допустимы</a:t>
            </a:r>
            <a:endParaRPr lang="ru-RU" b="1" i="1" dirty="0"/>
          </a:p>
          <a:p>
            <a:pPr marL="0" indent="0">
              <a:buNone/>
            </a:pPr>
            <a:r>
              <a:rPr lang="en-US" b="1" dirty="0" smtClean="0"/>
              <a:t>      </a:t>
            </a:r>
            <a:r>
              <a:rPr lang="ru-RU" b="1" dirty="0" smtClean="0"/>
              <a:t>ЕСПЧ: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</a:t>
            </a:r>
            <a:r>
              <a:rPr lang="ru-RU" b="1" i="1" dirty="0" smtClean="0"/>
              <a:t>от 20 сентября 1993 г. (Санди </a:t>
            </a:r>
            <a:r>
              <a:rPr lang="en-US" b="1" i="1" dirty="0" smtClean="0"/>
              <a:t>v.</a:t>
            </a:r>
            <a:r>
              <a:rPr lang="ru-RU" b="1" i="1" dirty="0" smtClean="0"/>
              <a:t> Франция) – </a:t>
            </a:r>
            <a:r>
              <a:rPr lang="ru-RU" dirty="0" smtClean="0"/>
              <a:t>не должны быть единственными уликами;</a:t>
            </a:r>
          </a:p>
          <a:p>
            <a:pPr marL="0" indent="0">
              <a:buNone/>
            </a:pPr>
            <a:r>
              <a:rPr lang="en-US" b="1" i="1" dirty="0" smtClean="0"/>
              <a:t>      </a:t>
            </a:r>
            <a:r>
              <a:rPr lang="ru-RU" b="1" i="1" dirty="0" smtClean="0"/>
              <a:t>от 18 марта 1997 г. (Ван </a:t>
            </a:r>
            <a:r>
              <a:rPr lang="ru-RU" b="1" i="1" dirty="0" err="1" smtClean="0"/>
              <a:t>Мехелен</a:t>
            </a:r>
            <a:r>
              <a:rPr lang="ru-RU" b="1" i="1" dirty="0" smtClean="0"/>
              <a:t> </a:t>
            </a:r>
            <a:r>
              <a:rPr lang="en-US" b="1" i="1" dirty="0" smtClean="0"/>
              <a:t>v.</a:t>
            </a:r>
            <a:r>
              <a:rPr lang="ru-RU" b="1" i="1" dirty="0" smtClean="0"/>
              <a:t> Нидерланды) </a:t>
            </a:r>
            <a:r>
              <a:rPr lang="en-US" b="1" i="1" dirty="0" smtClean="0"/>
              <a:t>– </a:t>
            </a:r>
            <a:r>
              <a:rPr lang="ru-RU" dirty="0" smtClean="0"/>
              <a:t>полицейские дают показания анонимно только в исключительных случаях и только в открытых судебных заседаниях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0392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ПОКАЗАНИЯ  АДВОКАТА-ЗАЩИТНИКА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		Статья 56 УПК РФ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Определение КС РФ от 6 марта 2003 г. № 108-О по делу </a:t>
            </a:r>
            <a:r>
              <a:rPr lang="ru-RU" b="1" dirty="0" err="1" smtClean="0"/>
              <a:t>Г.В.Цицкишвили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Постановление КС РФ от 29 июня 2004 г. № 13-П по запросу группы депутатов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Постановление Президиума ВС РФ от 7 июня 2006 г. № 71-П06 </a:t>
            </a:r>
            <a:r>
              <a:rPr lang="ru-RU" i="1" dirty="0" smtClean="0"/>
              <a:t>(об ответственности адвоката за ложные показания о побоях)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		Допустимы ли показания адвоката против доверителя?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ОБЫСКИ  АДВОКАТОВ  </a:t>
            </a:r>
            <a:r>
              <a:rPr lang="ru-RU" b="1" dirty="0" smtClean="0"/>
              <a:t>   ДРУГИХ  </a:t>
            </a:r>
            <a:r>
              <a:rPr lang="ru-RU" b="1" dirty="0"/>
              <a:t>ЮРИСТОВ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295400"/>
            <a:ext cx="7772400" cy="1143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dirty="0" smtClean="0"/>
              <a:t>Постановление </a:t>
            </a:r>
            <a:r>
              <a:rPr lang="ru-RU" dirty="0"/>
              <a:t>ЕСПЧ от 4 февраля 2020 г. по делу </a:t>
            </a:r>
            <a:r>
              <a:rPr lang="ru-RU" i="1" dirty="0"/>
              <a:t>Круглов и другие против России (</a:t>
            </a:r>
            <a:r>
              <a:rPr lang="ru-RU" i="1" dirty="0" err="1"/>
              <a:t>Kruglov</a:t>
            </a:r>
            <a:r>
              <a:rPr lang="ru-RU" i="1" dirty="0"/>
              <a:t> </a:t>
            </a:r>
            <a:r>
              <a:rPr lang="ru-RU" i="1" dirty="0" err="1"/>
              <a:t>and</a:t>
            </a:r>
            <a:r>
              <a:rPr lang="ru-RU" i="1" dirty="0"/>
              <a:t> </a:t>
            </a:r>
            <a:r>
              <a:rPr lang="ru-RU" i="1" dirty="0" err="1"/>
              <a:t>Others</a:t>
            </a:r>
            <a:r>
              <a:rPr lang="ru-RU" i="1" dirty="0"/>
              <a:t> v. </a:t>
            </a:r>
            <a:r>
              <a:rPr lang="ru-RU" i="1" dirty="0" err="1"/>
              <a:t>Russia</a:t>
            </a:r>
            <a:r>
              <a:rPr lang="ru-RU" dirty="0"/>
              <a:t>) </a:t>
            </a:r>
            <a:endParaRPr lang="ru-RU" dirty="0"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67200" y="5334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Арест пропагандиста», Репин — описание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438399"/>
            <a:ext cx="6515100" cy="41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ПСИХОФИЗИОЛОГИЧЕСКАЯ ЭКСПЕРТИЗА  (ПОЛИГРАФ)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3886200"/>
            <a:ext cx="8839200" cy="29718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		Кассационное определение СКУД  ВС РФ от 4 октября 2012 г. № 34-О12-12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		«…Такие заключения не соответствуют требованиям, предъявляемым уголовно-процессуальным законом к заключениям экспертов, а такого рода исследования, имеющие своей целью выработку и проверку следственных версий, не относятся к доказательствам…»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b="1" dirty="0" smtClean="0"/>
              <a:t>		Работы проф. </a:t>
            </a:r>
            <a:r>
              <a:rPr lang="ru-RU" b="1" dirty="0" err="1" smtClean="0"/>
              <a:t>Е.Р.Россинской</a:t>
            </a:r>
            <a:r>
              <a:rPr lang="ru-RU" b="1" dirty="0" smtClean="0"/>
              <a:t> – </a:t>
            </a:r>
            <a:r>
              <a:rPr lang="ru-RU" dirty="0" smtClean="0"/>
              <a:t>о типичных ошибках</a:t>
            </a:r>
          </a:p>
        </p:txBody>
      </p:sp>
      <p:pic>
        <p:nvPicPr>
          <p:cNvPr id="808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3016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ЭКСПЕРТ  И  СУДЬЯ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«При назначении судебных экспертиз по делам о преступлениях экстремистской направленности не допускается постановка перед экспертом не входящих в его компетенцию правовых вопросов, связанных с оценкой деяния, разрешение которых относится к исключительной компетенции суда. В частности, перед экспертами не могут быть поставлены вопросы о том, содержатся ли в тексте призывы к экстремистской деятельности, направлены ли информационные материалы на возбуждение ненависти или вражды» </a:t>
            </a:r>
          </a:p>
          <a:p>
            <a:pPr algn="just">
              <a:buNone/>
            </a:pPr>
            <a:r>
              <a:rPr lang="ru-RU" b="1" i="1" dirty="0" smtClean="0"/>
              <a:t>		(п. 23 постановления Пленума ВС РФ от 2 июня 2011 г. № 11 (ред. от 20.09.2018) "О судебной практике по уголовным делам о преступлениях экстремистской направленности")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ПЕРВАЯ  НОРМА  О  ДОПУСТИМОСТИ  ДОКАЗАТЕЛЬСТВ  В  РОССИИ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534400" cy="2819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</a:t>
            </a:r>
            <a:r>
              <a:rPr lang="ru-RU" sz="2800" b="1" dirty="0" smtClean="0"/>
              <a:t>Закон РФ от 16 июля 1993 г. № 5451-1</a:t>
            </a:r>
          </a:p>
          <a:p>
            <a:pPr algn="just">
              <a:buNone/>
            </a:pPr>
            <a:r>
              <a:rPr lang="ru-RU" sz="2800" b="1" dirty="0" smtClean="0"/>
              <a:t>		«О внесении изменений и дополнений в Закон РСФСР "О судоустройстве РСФСР", Уголовно-процессуальный кодекс РСФСР, Уголовный кодекс РСФСР и Кодекс РСФСР об административных правонарушениях»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Teacher\Desktop\кот\АльтернДопустимДок-в\ооо6\776129b55350e9da357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084700"/>
            <a:ext cx="4583965" cy="277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СУРРОГАТЫ  НЕДОПУСТИМОСТИ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Запрет оглашения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Запрет исследования в присутствии присяжных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Шокирующие доказательства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Избыточные доказательства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(Определение КС РФ от 21 декабря 2004 г. № 447-О по делу </a:t>
            </a:r>
            <a:r>
              <a:rPr lang="ru-RU" i="1" dirty="0" err="1" smtClean="0"/>
              <a:t>П.А.Пятничука</a:t>
            </a:r>
            <a:r>
              <a:rPr lang="ru-RU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Квази-доказательства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ОТНОШЕНИЕ  СУДЕЙ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		Опрос судей</a:t>
            </a:r>
            <a:r>
              <a:rPr lang="ru-RU" dirty="0" smtClean="0"/>
              <a:t> судов Ханты-Мансийского автономного округа - </a:t>
            </a:r>
            <a:r>
              <a:rPr lang="ru-RU" dirty="0" err="1" smtClean="0"/>
              <a:t>Югры</a:t>
            </a:r>
            <a:r>
              <a:rPr lang="ru-RU" dirty="0" smtClean="0"/>
              <a:t>, Ямало-Ненецкого округа, Московской и Тюменской областей </a:t>
            </a:r>
            <a:r>
              <a:rPr lang="ru-RU" b="1" i="1" dirty="0" smtClean="0"/>
              <a:t>(</a:t>
            </a:r>
            <a:r>
              <a:rPr lang="ru-RU" b="1" i="1" dirty="0" err="1" smtClean="0"/>
              <a:t>А.В.Пиюк</a:t>
            </a:r>
            <a:r>
              <a:rPr lang="ru-RU" b="1" i="1" dirty="0" smtClean="0"/>
              <a:t>, 2012 г.)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		100% респондентов – сталкивались с недопустимыми доказательствами; </a:t>
            </a:r>
          </a:p>
          <a:p>
            <a:pPr algn="just">
              <a:buNone/>
            </a:pPr>
            <a:r>
              <a:rPr lang="ru-RU" dirty="0" smtClean="0"/>
              <a:t>		93% - никогда не оправдывали подсудимых, в делах которых были недопустимые доказательства;</a:t>
            </a:r>
          </a:p>
          <a:p>
            <a:pPr algn="just">
              <a:buNone/>
            </a:pPr>
            <a:r>
              <a:rPr lang="ru-RU" dirty="0" smtClean="0"/>
              <a:t>		общественный резонанс дела и тяжесть преступления – «в разы снижают» внимание к недопустимости доказательств;</a:t>
            </a:r>
          </a:p>
          <a:p>
            <a:pPr algn="just">
              <a:buNone/>
            </a:pPr>
            <a:r>
              <a:rPr lang="ru-RU" dirty="0" smtClean="0"/>
              <a:t>		78% - составили мнение о деле уже после предварительного слушания (из них у 42% мнение о подсудимом и стороне защиты в целом ухудшилось)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388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ДОПУСТИМОСТЬ ДОКАЗАТЕЛЬСТВ: ПРАКТИКУМ</a:t>
            </a:r>
            <a:endParaRPr lang="ru-RU" dirty="0"/>
          </a:p>
        </p:txBody>
      </p:sp>
      <p:pic>
        <p:nvPicPr>
          <p:cNvPr id="768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44744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Казус 1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915400" cy="54864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Защитник господина </a:t>
            </a:r>
            <a:r>
              <a:rPr lang="ru-RU" dirty="0" err="1" smtClean="0"/>
              <a:t>Г.И.Ломидзе</a:t>
            </a:r>
            <a:r>
              <a:rPr lang="ru-RU" dirty="0" smtClean="0"/>
              <a:t>, обвиняемого в изнасиловании малолетней,  совершенном группой лиц,  и умышленном  убийстве, совершенном группой лиц, сопряженном  с  изнасилованием (п. «в» ч. 3 ст.131,  п.п.  «ж» и «к» ч. 2 ст.105 УК РСФСР) ходатайствовал о признании не имеющими юридической силы и  исключении из разбирательства дела  показаний его ранее осужденного к 15 годам лишения свободы  соучастника Т.А.Керимова,  допрошенного выехавшим в исправительную колонию следователем 5 апреля 2008 года в качестве свидетеля с предупреждением об  уголовной  ответственности  за дачу ложных показаний,  за отказ от дачи показаний, а также с разъяснением ему права не свидетельствовать против себя и своих близких родственников.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Казус 2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295400"/>
            <a:ext cx="8991600" cy="5715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В судебном заседании суда присяжных подсудимый Н.О.Колосов заявил о своей непричастности к совершению убийства с особой жестокостью. На вопрос прокурора о том, всегда ли он давал такие показания, Н.О.Колосов ответил, что на первоначальных этапах расследования дела подвергался избиению сотрудниками милиции, которые заставили его оговорить себя. Председательствующий судья удалил присяжных заседателей и объявил, что вопрос о применении незаконных методов расследования является юридическим, а потому он исследует доказательства, подтверждающие и опровергающие версию подсудимого, без участия присяжных заседателей. Рассмотрев доводы сторон и выслушав показания следователя, изучив представленную адвокатом справку из </a:t>
            </a:r>
            <a:r>
              <a:rPr lang="ru-RU" dirty="0" err="1" smtClean="0"/>
              <a:t>травмпункта</a:t>
            </a:r>
            <a:r>
              <a:rPr lang="ru-RU" dirty="0" smtClean="0"/>
              <a:t>, допросив сокамерника подсудимого, видевшего на лице подсудимого ссадины и кровоподтеки, судья не нашел достаточных оснований для вывода о применении к Н.О.Колосову пыток.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Казус 3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Л.Д.Шмидт обвинялась в том, что выбросила из окна 17-го этажа своей квартиры свою дочь Анну Пасько, 7 лет. Очевидцем происшествия был 5-летний Максим Пасько,  сын Л.Д.Шмидт, который в ходе предварительного следствия был допрошен с участием педагога и отца - и дал показания. Он сообщил, что «мама включила электродрель,  заставила Аню подняться на окно и толкнула ее вниз. Когда я спросил, зачем она это сделала, мама сказала: «Так надо». Л.Д.Шмидт утверждала, что ее дочь, страдающая психическим расстройством, сама вышла на карниз и сорвалась.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Казус 4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143000"/>
            <a:ext cx="9144000" cy="57150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000" dirty="0" smtClean="0"/>
              <a:t>	</a:t>
            </a:r>
            <a:r>
              <a:rPr lang="ru-RU" sz="4000" dirty="0" err="1" smtClean="0"/>
              <a:t>Б.М.Хамроев</a:t>
            </a:r>
            <a:r>
              <a:rPr lang="ru-RU" sz="4000" b="1" dirty="0" smtClean="0"/>
              <a:t> </a:t>
            </a:r>
            <a:r>
              <a:rPr lang="ru-RU" sz="4000" dirty="0" smtClean="0"/>
              <a:t>был приговором судьи Бутырского районного суда гор. Москвы от 2 августа 2004 года признан виновным в совершении преступления, предусмотренного частью 1 статьи 228 Уголовного кодекса Российской Федерации, и осужден к наказанию в виде  лишения свободы сроком на 1 год 6 месяцев с отбыванием наказания в колонии-поселении. Как сказано в приговоре, </a:t>
            </a:r>
            <a:r>
              <a:rPr lang="ru-RU" sz="4000" dirty="0" err="1" smtClean="0"/>
              <a:t>Б.М.Хамроев</a:t>
            </a:r>
            <a:r>
              <a:rPr lang="ru-RU" sz="4000" dirty="0" smtClean="0"/>
              <a:t> «в период до 10 часов 40 минут 20 июля 2003 г. у неустановленного следствием лица, в неустановленном месте, незаконно без цели сбыта приобрел наркотическое средство – героин, которое имел при себе до момента задержания и изъятия…». Виновность подсудимого была подтверждена, в частности, показаниями допрошенных в судебном заседании работников милиции, их рапортами, протоколами задержания и личного досмотра. Капитан милиции Д.В.Ваганов пишет в рапорте от 20 июля 2003 года: «В ходе проведения ОРМ по установлению лиц, причастных к теракту 5.07.03 на аэродроме «Тушино», по ул. Новгородская д. 10 был замечен гражданин мусульманской наружности, который вел себя неадекватно и тревожно озирался. Было принято решение задержать его и досмотреть». Лейтенант милиции Д.А.Свиридов письменно сообщает руководству: «…20.07.03 г. в ходе проведения оперативно-поисковых мероприятий… возле дома № 10 по ул. Новгородская, г. Москва был задержан гр. </a:t>
            </a:r>
            <a:r>
              <a:rPr lang="ru-RU" sz="4000" dirty="0" err="1" smtClean="0"/>
              <a:t>Хамроев</a:t>
            </a:r>
            <a:r>
              <a:rPr lang="ru-RU" sz="4000" dirty="0" smtClean="0"/>
              <a:t> </a:t>
            </a:r>
            <a:r>
              <a:rPr lang="ru-RU" sz="4000" dirty="0" err="1" smtClean="0"/>
              <a:t>Бахром</a:t>
            </a:r>
            <a:r>
              <a:rPr lang="ru-RU" sz="4000" dirty="0" smtClean="0"/>
              <a:t> </a:t>
            </a:r>
            <a:r>
              <a:rPr lang="ru-RU" sz="4000" dirty="0" err="1" smtClean="0"/>
              <a:t>Мардонович</a:t>
            </a:r>
            <a:r>
              <a:rPr lang="ru-RU" sz="4000" dirty="0" smtClean="0"/>
              <a:t>…, у которого в ходе личного досмотра было обнаружено и изъято: денежные средства в сумме тридцать четыре тысячи девятьсот двадцать рублей, сверток из полимерного материала белого цвета перевязанный черной ниткой, три свертка из полимерного материала синего цвета».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Казус 5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763000" cy="5791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100" dirty="0" smtClean="0"/>
              <a:t>		Председатель Совета директоров Красноярского алюминиевого завода Анатолий Быков обвинялся в том, что нанял некоего Василенко для убийства своего близкого помощника Павла </a:t>
            </a:r>
            <a:r>
              <a:rPr lang="ru-RU" sz="2100" dirty="0" err="1" smtClean="0"/>
              <a:t>Струганова</a:t>
            </a:r>
            <a:r>
              <a:rPr lang="ru-RU" sz="2100" dirty="0" smtClean="0"/>
              <a:t> по кличке Паша Цветомузыка. Его заказное убийство было инсценировано. По версии следствия, которую излагал Василенко, Быков звонил ему в Германию из Красноярска 10 августа 2000 года и потребовал убить </a:t>
            </a:r>
            <a:r>
              <a:rPr lang="ru-RU" sz="2100" dirty="0" err="1" smtClean="0"/>
              <a:t>Струганова</a:t>
            </a:r>
            <a:r>
              <a:rPr lang="ru-RU" sz="2100" dirty="0" smtClean="0"/>
              <a:t>. Следствие не отрицало, что в это время Быков был арестован и содержался в следственном изоляторе. Согласно распечаткам входящих звонков на телефоны Василенко, 10 августа 2000 года ему поступило из Красноярска несколько звонков. Было установлено, что они сделаны из телефонов-автоматов. Один из телефонов-автоматов находился на доме 102 по Проспекту Мира, два других – на железнодорожном вокзале Красноярска. Прокурор ходатайствует о признании данных сведений не имеющими юридической силы, поскольку судьей не было дано разрешение на установление номеров телефонов, с которых были сделаны входящие международные телефонные звонки.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 !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66519"/>
            <a:ext cx="7543800" cy="569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ДОПУСТИМОСТЬ  ДОКАЗАТЕЛЬСТВ: ЗАКОНЫ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34400" cy="205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Конституция Российской Федерации 1993 г., ч. 2 ст. 50 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r>
              <a:rPr lang="ru-RU" sz="2800" dirty="0" smtClean="0"/>
              <a:t>Уголовно-процессуальный кодекс Российской Федерации, ст. 75, 88</a:t>
            </a:r>
          </a:p>
        </p:txBody>
      </p:sp>
      <p:pic>
        <p:nvPicPr>
          <p:cNvPr id="10242" name="Picture 2" descr="ÐÐ°ÑÑÐ¸Ð½ÐºÐ¸ Ð¿Ð¾ Ð·Ð°Ð¿ÑÐ¾ÑÑ ÑÐ²Ð¾Ð´ Ð·Ð°ÐºÐ¾Ð½Ð¾Ð²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352800"/>
            <a:ext cx="5153470" cy="3362326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3893">
            <a:off x="2222565" y="5460175"/>
            <a:ext cx="1424542" cy="4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1965">
            <a:off x="2527194" y="5242243"/>
            <a:ext cx="1697296" cy="41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ДОПУСТИМОСТЬ  ДОКАЗАТЕЛЬСТВ: ПЛЕНУМ  ВС  РФ</a:t>
            </a:r>
            <a:endParaRPr lang="ru-RU" sz="30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371600"/>
            <a:ext cx="5638800" cy="548640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от 31 октября 1995 г. № 8 «О некоторых вопросах применения судами Конституции Российской Федерации при осуществлении правосудия»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	от 21 декабря 2010 г. № 28 «О судебной экспертизе по уголовным делам»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	от 30 июня 2015 г. № 29 «О практике применения судами законодательства, обеспечивающего право на защиту в уголовном судопроизводстве» </a:t>
            </a:r>
          </a:p>
          <a:p>
            <a:pPr algn="just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	от 29 ноября 2016 г. № 55 «О судебном приговоре» 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		от 1 июня 2017 г. № 19 «О практике рассмотрения судами ходатайств о производстве следственных действий, связанных с ограничением конституционных прав граждан (статья 165 УПК РФ)» 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lum bright="1000" contrast="14000"/>
          </a:blip>
          <a:srcRect/>
          <a:stretch>
            <a:fillRect/>
          </a:stretch>
        </p:blipFill>
        <p:spPr bwMode="auto">
          <a:xfrm>
            <a:off x="5541692" y="1447800"/>
            <a:ext cx="3602308" cy="49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0"/>
            <a:ext cx="3200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ДОПУСТИМОСТЬ  ДОКАЗАТЕЛЬСТВ: ИНСТРУКЦИИ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1295400"/>
            <a:ext cx="6477000" cy="5562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Инструкция о порядке представления результатов оперативно-розыскной деятельности органу дознания, следователю или в суд, утв. Приказом МВД России № 776, Минобороны России № 703, ФСБ России № 509, ФСО России № 507, ФТС России № 1820, СВР России № 42, ФСИН России № 535, ФСКН России № 398, СК России № 68 от 27 сентября 2013 г. (зарегистрировано в Минюсте РФ 5 декабря 2013 г. № 30544) </a:t>
            </a:r>
          </a:p>
          <a:p>
            <a:pPr algn="just"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r>
              <a:rPr lang="ru-RU" dirty="0" smtClean="0"/>
              <a:t>		Инструкция о порядке проведения сотрудниками органов внутренних дел Российской Федерации гласного оперативно-розыскного мероприятия обследование помещений, зданий, сооружений, участков местности и транспортных средств, утв. Приказом МВД России от 1 апреля 2014 г. № 32369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ВИДИМ ?</a:t>
            </a:r>
            <a:endParaRPr lang="ru-RU" dirty="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1371600"/>
            <a:ext cx="850392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9154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«СВОЙСТВА»  ДОКАЗАТЕЛЬСТВ</a:t>
            </a:r>
            <a:endParaRPr lang="ru-RU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6705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Относимость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Допустимость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Достоверность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Сила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Достаточность </a:t>
            </a:r>
            <a:r>
              <a:rPr lang="ru-RU" dirty="0" smtClean="0"/>
              <a:t>(в совокупности)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986</TotalTime>
  <Words>3448</Words>
  <Application>Microsoft Office PowerPoint</Application>
  <PresentationFormat>Экран (4:3)</PresentationFormat>
  <Paragraphs>260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ДОПУСТИМОСТЬ  ДОКАЗАТЕЛЬСТВ </vt:lpstr>
      <vt:lpstr>Презентация PowerPoint</vt:lpstr>
      <vt:lpstr>ДОПУСТИМОСТЬ  ДОКАЗАТЕЛЬСТВ  В  США</vt:lpstr>
      <vt:lpstr>ПЕРВАЯ  НОРМА  О  ДОПУСТИМОСТИ  ДОКАЗАТЕЛЬСТВ  В  РОССИИ</vt:lpstr>
      <vt:lpstr>ДОПУСТИМОСТЬ  ДОКАЗАТЕЛЬСТВ: ЗАКОНЫ</vt:lpstr>
      <vt:lpstr>ДОПУСТИМОСТЬ  ДОКАЗАТЕЛЬСТВ: ПЛЕНУМ  ВС  РФ</vt:lpstr>
      <vt:lpstr>ДОПУСТИМОСТЬ  ДОКАЗАТЕЛЬСТВ: ИНСТРУКЦИИ</vt:lpstr>
      <vt:lpstr>ЧТО ВИДИМ ?</vt:lpstr>
      <vt:lpstr>«СВОЙСТВА»  ДОКАЗАТЕЛЬСТВ</vt:lpstr>
      <vt:lpstr>СМЕШЕНИЕ  «СВОЙСТВ»  ДОКАЗАТЕЛЬСТВ</vt:lpstr>
      <vt:lpstr>КРИТЕРИИ  ДОПУСТИМОСТИ  ДОКАЗАТЕЛЬСТВА</vt:lpstr>
      <vt:lpstr>РАЗМЫВАНИЕ  ДОПУСТИМОСТИ  ДОКАЗАТЕЛЬСТВ</vt:lpstr>
      <vt:lpstr>ПРЕДЕЛЫ «СВОЙСТВА» ДОПУСТИМОСТИ</vt:lpstr>
      <vt:lpstr>ДЕЙСТВИЕ  ПРАВИЛ  ДОПУСТИМОСТИ  ВО  ВРЕМЕНИ</vt:lpstr>
      <vt:lpstr>ПРАВОВАЯ  ПОЗИЦИЯ  ЕВРОПЕЙСКОГО  СУДА</vt:lpstr>
      <vt:lpstr>ЕСПЧ  О  НЕДОПУСТИМОСТИ  ДОКАЗАТЕЛЬСТВ</vt:lpstr>
      <vt:lpstr>ПОЗИЦИИ  ЕСПЧ  И  РОССИЙСКИХ  СУДОВ</vt:lpstr>
      <vt:lpstr>ПЛОДЫ  ОТРАВЛЕННОГО  ДЕРЕВА</vt:lpstr>
      <vt:lpstr>ПЛОДЫ  ОТРАВЛЕННОГО  ДЕРЕВА: США</vt:lpstr>
      <vt:lpstr>ПЛОДЫ  ОТРАВЛЕННОГО  ДЕРЕВА: ИСКЛЮЧЕНИЯ</vt:lpstr>
      <vt:lpstr>ТЕОРИЯ</vt:lpstr>
      <vt:lpstr>ПЫТКИ</vt:lpstr>
      <vt:lpstr>РАСПРОСТРАНЕННОСТЬ ПЫТОК</vt:lpstr>
      <vt:lpstr>СУДИМОСТЬ  ЗА  ПЫТКИ</vt:lpstr>
      <vt:lpstr>ОПРАВДАНИЕ ПЫТОК</vt:lpstr>
      <vt:lpstr>ПОНЯТИЕ  ПЫТКИ</vt:lpstr>
      <vt:lpstr>ПРОВЕРКА  ЗАЯВЛЕНИЙ  О  ПЫТКАХ</vt:lpstr>
      <vt:lpstr>АДМИНИСТРАТИВНОЕ  ЗАДЕРЖАНИЕ</vt:lpstr>
      <vt:lpstr>РЕЗУЛЬТАТЫ  ОРД</vt:lpstr>
      <vt:lpstr>ПРОВОКАЦИЯ</vt:lpstr>
      <vt:lpstr>ПРОВОКАЦИЯ: ПОЗИЦИЯ ВЕРХОВНОГО СУДА РФ</vt:lpstr>
      <vt:lpstr>ПРОВОКАЦИЯ: ИСКЛЮЧЕНИЕ  ИЗ  ПРАВИЛА</vt:lpstr>
      <vt:lpstr>ПРОСЛУШИВАНИЕ ПЕРЕГОВОРОВ</vt:lpstr>
      <vt:lpstr>ПОКАЗАНИЯ ПОДСУДИМЫХ-СОУЧАСТНИКОВ</vt:lpstr>
      <vt:lpstr>АНОНИМНЫЕ  СВИДЕТЕЛИ</vt:lpstr>
      <vt:lpstr>ПОКАЗАНИЯ  АДВОКАТА-ЗАЩИТНИКА</vt:lpstr>
      <vt:lpstr>ОБЫСКИ  АДВОКАТОВ     ДРУГИХ  ЮРИСТОВ</vt:lpstr>
      <vt:lpstr>ПСИХОФИЗИОЛОГИЧЕСКАЯ ЭКСПЕРТИЗА  (ПОЛИГРАФ)</vt:lpstr>
      <vt:lpstr>ЭКСПЕРТ  И  СУДЬЯ</vt:lpstr>
      <vt:lpstr>СУРРОГАТЫ  НЕДОПУСТИМОСТИ</vt:lpstr>
      <vt:lpstr>ОТНОШЕНИЕ  СУДЕЙ</vt:lpstr>
      <vt:lpstr>ДОПУСТИМОСТЬ ДОКАЗАТЕЛЬСТВ: ПРАКТИКУМ</vt:lpstr>
      <vt:lpstr>Казус 1</vt:lpstr>
      <vt:lpstr>Казус 2</vt:lpstr>
      <vt:lpstr>Казус 3</vt:lpstr>
      <vt:lpstr>Казус 4</vt:lpstr>
      <vt:lpstr>Казус 5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Никита</dc:creator>
  <cp:lastModifiedBy>PC</cp:lastModifiedBy>
  <cp:revision>109</cp:revision>
  <cp:lastPrinted>1601-01-01T00:00:00Z</cp:lastPrinted>
  <dcterms:created xsi:type="dcterms:W3CDTF">2015-04-02T13:37:59Z</dcterms:created>
  <dcterms:modified xsi:type="dcterms:W3CDTF">2022-05-26T16:50:09Z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